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41"/>
  </p:notesMasterIdLst>
  <p:sldIdLst>
    <p:sldId id="256" r:id="rId2"/>
    <p:sldId id="296" r:id="rId3"/>
    <p:sldId id="258" r:id="rId4"/>
    <p:sldId id="257" r:id="rId5"/>
    <p:sldId id="333" r:id="rId6"/>
    <p:sldId id="295" r:id="rId7"/>
    <p:sldId id="261" r:id="rId8"/>
    <p:sldId id="299" r:id="rId9"/>
    <p:sldId id="266" r:id="rId10"/>
    <p:sldId id="300" r:id="rId11"/>
    <p:sldId id="302" r:id="rId12"/>
    <p:sldId id="303" r:id="rId13"/>
    <p:sldId id="263" r:id="rId14"/>
    <p:sldId id="304" r:id="rId15"/>
    <p:sldId id="270" r:id="rId16"/>
    <p:sldId id="319" r:id="rId17"/>
    <p:sldId id="320" r:id="rId18"/>
    <p:sldId id="334" r:id="rId19"/>
    <p:sldId id="321" r:id="rId20"/>
    <p:sldId id="322" r:id="rId21"/>
    <p:sldId id="335" r:id="rId22"/>
    <p:sldId id="323" r:id="rId23"/>
    <p:sldId id="324" r:id="rId24"/>
    <p:sldId id="325" r:id="rId25"/>
    <p:sldId id="326" r:id="rId26"/>
    <p:sldId id="318" r:id="rId27"/>
    <p:sldId id="327" r:id="rId28"/>
    <p:sldId id="328" r:id="rId29"/>
    <p:sldId id="329" r:id="rId30"/>
    <p:sldId id="330" r:id="rId31"/>
    <p:sldId id="331" r:id="rId32"/>
    <p:sldId id="332" r:id="rId33"/>
    <p:sldId id="312" r:id="rId34"/>
    <p:sldId id="313" r:id="rId35"/>
    <p:sldId id="314" r:id="rId36"/>
    <p:sldId id="268" r:id="rId37"/>
    <p:sldId id="317" r:id="rId38"/>
    <p:sldId id="265" r:id="rId39"/>
    <p:sldId id="278" r:id="rId40"/>
  </p:sldIdLst>
  <p:sldSz cx="9144000" cy="5143500" type="screen16x9"/>
  <p:notesSz cx="7010400" cy="9296400"/>
  <p:embeddedFontLst>
    <p:embeddedFont>
      <p:font typeface="Bellota Text" panose="020B0604020202020204" charset="0"/>
      <p:regular r:id="rId42"/>
      <p:bold r:id="rId43"/>
      <p:italic r:id="rId44"/>
      <p:boldItalic r:id="rId45"/>
    </p:embeddedFont>
    <p:embeddedFont>
      <p:font typeface="Bellota Text Light" panose="020B0604020202020204" charset="0"/>
      <p:regular r:id="rId46"/>
      <p:bold r:id="rId47"/>
      <p:italic r:id="rId48"/>
      <p:boldItalic r:id="rId49"/>
    </p:embeddedFont>
    <p:embeddedFont>
      <p:font typeface="Satisfy" panose="020B0604020202020204"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1F52A6-A606-4D11-9BC2-5BA803DFAFF6}">
  <a:tblStyle styleId="{241F52A6-A606-4D11-9BC2-5BA803DFAFF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0EBCB6B-6929-4B4B-9B83-FFC68D3EDE3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0" autoAdjust="0"/>
    <p:restoredTop sz="94660"/>
  </p:normalViewPr>
  <p:slideViewPr>
    <p:cSldViewPr snapToGrid="0">
      <p:cViewPr varScale="1">
        <p:scale>
          <a:sx n="106" d="100"/>
          <a:sy n="106" d="100"/>
        </p:scale>
        <p:origin x="75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5f391192_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5f391192_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147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Depending on the number of teams, we may split the competitions over both days. </a:t>
            </a:r>
            <a:endParaRPr dirty="0"/>
          </a:p>
        </p:txBody>
      </p:sp>
    </p:spTree>
    <p:extLst>
      <p:ext uri="{BB962C8B-B14F-4D97-AF65-F5344CB8AC3E}">
        <p14:creationId xmlns:p14="http://schemas.microsoft.com/office/powerpoint/2010/main" val="2831496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840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The rules will be up on the website by next week.</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190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Allows for more focus on knife skills</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2022’s rules didn’t specify the number of accompaniments, nor did it make it clear that it could be all veggies or veggies and starch</a:t>
            </a:r>
            <a:endParaRPr dirty="0"/>
          </a:p>
        </p:txBody>
      </p:sp>
    </p:spTree>
    <p:extLst>
      <p:ext uri="{BB962C8B-B14F-4D97-AF65-F5344CB8AC3E}">
        <p14:creationId xmlns:p14="http://schemas.microsoft.com/office/powerpoint/2010/main" val="2507290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Previous iterations didn’t specify to have everything in one document, nor did it say it should be a pdf. Please reach out if you need assistance with saving as a pdf or putting everything into one document.</a:t>
            </a:r>
            <a:endParaRPr dirty="0"/>
          </a:p>
        </p:txBody>
      </p:sp>
    </p:spTree>
    <p:extLst>
      <p:ext uri="{BB962C8B-B14F-4D97-AF65-F5344CB8AC3E}">
        <p14:creationId xmlns:p14="http://schemas.microsoft.com/office/powerpoint/2010/main" val="1863862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It’s recommended that you complete the knife skills component right after you start, since “judges may evaluate knife cuts any time during Meal Production segment.” If the samples aren’t prepared when the judges come around, they will come back.</a:t>
            </a:r>
          </a:p>
          <a:p>
            <a:pPr marL="0" indent="0">
              <a:buNone/>
            </a:pPr>
            <a:r>
              <a:rPr lang="en-US" dirty="0"/>
              <a:t>Cuts must be made on fruits, vegetables, or herbs only.</a:t>
            </a:r>
          </a:p>
        </p:txBody>
      </p:sp>
    </p:spTree>
    <p:extLst>
      <p:ext uri="{BB962C8B-B14F-4D97-AF65-F5344CB8AC3E}">
        <p14:creationId xmlns:p14="http://schemas.microsoft.com/office/powerpoint/2010/main" val="282640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The cuts used need to be in the recipe. Number of students doing the 2 sample portions doesn’t matter. It could be one student doing both. When doing costing, you don’t have to add extra money to account for what’s being used in the sample; your costing should just reflect what’s in the recipe itself.</a:t>
            </a:r>
          </a:p>
        </p:txBody>
      </p:sp>
    </p:spTree>
    <p:extLst>
      <p:ext uri="{BB962C8B-B14F-4D97-AF65-F5344CB8AC3E}">
        <p14:creationId xmlns:p14="http://schemas.microsoft.com/office/powerpoint/2010/main" val="312162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Previous years didn’t specify that it was to be used for only caramelizing or finishing</a:t>
            </a:r>
          </a:p>
        </p:txBody>
      </p:sp>
    </p:spTree>
    <p:extLst>
      <p:ext uri="{BB962C8B-B14F-4D97-AF65-F5344CB8AC3E}">
        <p14:creationId xmlns:p14="http://schemas.microsoft.com/office/powerpoint/2010/main" val="1905966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This means big items, such as coolers, etc. on the floor of the space. You may stack and/or use shelves on the tables.</a:t>
            </a:r>
          </a:p>
          <a:p>
            <a:pPr marL="0" indent="0">
              <a:buNone/>
            </a:pPr>
            <a:r>
              <a:rPr lang="en-US" dirty="0"/>
              <a:t>Previous years didn’t specify the “other measurement aides for knife cuts”</a:t>
            </a:r>
          </a:p>
        </p:txBody>
      </p:sp>
    </p:spTree>
    <p:extLst>
      <p:ext uri="{BB962C8B-B14F-4D97-AF65-F5344CB8AC3E}">
        <p14:creationId xmlns:p14="http://schemas.microsoft.com/office/powerpoint/2010/main" val="4078651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Previous years said small amounts of common dry spices and herbs could be costed out at 1%. Changing it out to salt and pepper only is important because there is a huge variance in the cost of some herbs and spices.</a:t>
            </a:r>
          </a:p>
          <a:p>
            <a:pPr marL="0" indent="0">
              <a:buNone/>
            </a:pPr>
            <a:r>
              <a:rPr lang="en-US" dirty="0"/>
              <a:t>Previous years didn’t specify oil for deep frying and just said oil for frying. This is important because the amount for deep frying is more than needed for other cooking techniques.</a:t>
            </a:r>
          </a:p>
        </p:txBody>
      </p:sp>
    </p:spTree>
    <p:extLst>
      <p:ext uri="{BB962C8B-B14F-4D97-AF65-F5344CB8AC3E}">
        <p14:creationId xmlns:p14="http://schemas.microsoft.com/office/powerpoint/2010/main" val="4271018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Previous years said small amounts of common dry spices and herbs could be costed out at 1%. Changing it out to salt and pepper only is important because there is a huge variance in the cost of some herbs and spices.</a:t>
            </a:r>
          </a:p>
          <a:p>
            <a:pPr marL="0" indent="0">
              <a:buNone/>
            </a:pPr>
            <a:r>
              <a:rPr lang="en-US" dirty="0"/>
              <a:t>Previous years didn’t specify oil for deep frying and just said oil for frying. This is important because the amount for deep frying is more than needed for other cooking techniques.</a:t>
            </a:r>
          </a:p>
        </p:txBody>
      </p:sp>
    </p:spTree>
    <p:extLst>
      <p:ext uri="{BB962C8B-B14F-4D97-AF65-F5344CB8AC3E}">
        <p14:creationId xmlns:p14="http://schemas.microsoft.com/office/powerpoint/2010/main" val="4186610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This isn’t a change that will really affect anything, as the blueprint is only a guide and the location of where things are is subject to change. However, expect the two tables in an “L”.</a:t>
            </a:r>
          </a:p>
        </p:txBody>
      </p:sp>
    </p:spTree>
    <p:extLst>
      <p:ext uri="{BB962C8B-B14F-4D97-AF65-F5344CB8AC3E}">
        <p14:creationId xmlns:p14="http://schemas.microsoft.com/office/powerpoint/2010/main" val="1571152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New examples take into account the 1% for salt and pepper and 2% for oil. Older examples included as well, with the salt and pepper updated.</a:t>
            </a:r>
          </a:p>
        </p:txBody>
      </p:sp>
    </p:spTree>
    <p:extLst>
      <p:ext uri="{BB962C8B-B14F-4D97-AF65-F5344CB8AC3E}">
        <p14:creationId xmlns:p14="http://schemas.microsoft.com/office/powerpoint/2010/main" val="2056525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478740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While previous rules did allude to this penalty, this iteration makes it explicit.</a:t>
            </a:r>
            <a:endParaRPr dirty="0"/>
          </a:p>
        </p:txBody>
      </p:sp>
    </p:spTree>
    <p:extLst>
      <p:ext uri="{BB962C8B-B14F-4D97-AF65-F5344CB8AC3E}">
        <p14:creationId xmlns:p14="http://schemas.microsoft.com/office/powerpoint/2010/main" val="2799612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While previous rules did include tabs, the addition is the labeling of the tabs.</a:t>
            </a:r>
            <a:endParaRPr dirty="0"/>
          </a:p>
        </p:txBody>
      </p:sp>
    </p:spTree>
    <p:extLst>
      <p:ext uri="{BB962C8B-B14F-4D97-AF65-F5344CB8AC3E}">
        <p14:creationId xmlns:p14="http://schemas.microsoft.com/office/powerpoint/2010/main" val="1669719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Just like culinary, previous years said small amounts of common dry spices and herbs could be costed out at 1%. Changing it out to salt and pepper only is important because there is a huge variance in the cost of some herbs and spices.</a:t>
            </a:r>
          </a:p>
          <a:p>
            <a:pPr marL="0" indent="0">
              <a:buNone/>
            </a:pPr>
            <a:r>
              <a:rPr lang="en-US" dirty="0"/>
              <a:t>Previous years didn’t specify oil for deep frying and just said oil for frying. This is important because the amount for deep frying is more than needed for other cooking techniques.</a:t>
            </a:r>
          </a:p>
          <a:p>
            <a:pPr marL="0" indent="0">
              <a:buNone/>
            </a:pPr>
            <a:endParaRPr dirty="0"/>
          </a:p>
        </p:txBody>
      </p:sp>
    </p:spTree>
    <p:extLst>
      <p:ext uri="{BB962C8B-B14F-4D97-AF65-F5344CB8AC3E}">
        <p14:creationId xmlns:p14="http://schemas.microsoft.com/office/powerpoint/2010/main" val="3205353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Previous iterations just said that they weren’t tactics in and of themselves without any further explanation. Pay close attention to Exhibit J for further examples of what can count.</a:t>
            </a:r>
          </a:p>
          <a:p>
            <a:pPr marL="0" indent="0">
              <a:buNone/>
            </a:pPr>
            <a:endParaRPr dirty="0"/>
          </a:p>
        </p:txBody>
      </p:sp>
    </p:spTree>
    <p:extLst>
      <p:ext uri="{BB962C8B-B14F-4D97-AF65-F5344CB8AC3E}">
        <p14:creationId xmlns:p14="http://schemas.microsoft.com/office/powerpoint/2010/main" val="500662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Previous iterations didn’t clarify that the 12 selected items should be highlights of the restaurant’s brand and concept. Make sure that the items chosen are the 12 best and truly give a full picture of the brand and concept.</a:t>
            </a:r>
            <a:endParaRPr dirty="0"/>
          </a:p>
        </p:txBody>
      </p:sp>
    </p:spTree>
    <p:extLst>
      <p:ext uri="{BB962C8B-B14F-4D97-AF65-F5344CB8AC3E}">
        <p14:creationId xmlns:p14="http://schemas.microsoft.com/office/powerpoint/2010/main" val="35093872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ed75ccf_0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ed75ccf_02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Previous iterations didn’t specifically say it wasn’t recommended.  They really want you to focus in on what makes you unique, and doing a build your own won’t highlight that as well.</a:t>
            </a:r>
            <a:endParaRPr dirty="0"/>
          </a:p>
        </p:txBody>
      </p:sp>
    </p:spTree>
    <p:extLst>
      <p:ext uri="{BB962C8B-B14F-4D97-AF65-F5344CB8AC3E}">
        <p14:creationId xmlns:p14="http://schemas.microsoft.com/office/powerpoint/2010/main" val="34173276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93664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5f391192_0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5f391192_01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045012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517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8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8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366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5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5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78bbc72636_0_4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78bbc72636_0_43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606f1c2d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606f1c2d_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606f1c2d_3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570794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0347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6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4"/>
        </a:solid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a:blip r:embed="rId2">
            <a:alphaModFix/>
          </a:blip>
          <a:stretch>
            <a:fillRect/>
          </a:stretch>
        </p:blipFill>
        <p:spPr>
          <a:xfrm>
            <a:off x="1753925" y="689125"/>
            <a:ext cx="5636136" cy="2822749"/>
          </a:xfrm>
          <a:prstGeom prst="rect">
            <a:avLst/>
          </a:prstGeom>
          <a:noFill/>
          <a:ln>
            <a:noFill/>
          </a:ln>
          <a:effectLst>
            <a:outerShdw blurRad="28575" dist="9525" dir="5400000" algn="bl" rotWithShape="0">
              <a:srgbClr val="274E13">
                <a:alpha val="40000"/>
              </a:srgbClr>
            </a:outerShdw>
          </a:effectLst>
        </p:spPr>
      </p:pic>
      <p:pic>
        <p:nvPicPr>
          <p:cNvPr id="12" name="Google Shape;12;p2"/>
          <p:cNvPicPr preferRelativeResize="0"/>
          <p:nvPr/>
        </p:nvPicPr>
        <p:blipFill>
          <a:blip r:embed="rId3">
            <a:alphaModFix/>
          </a:blip>
          <a:stretch>
            <a:fillRect/>
          </a:stretch>
        </p:blipFill>
        <p:spPr>
          <a:xfrm>
            <a:off x="0" y="3067050"/>
            <a:ext cx="9144000" cy="2076450"/>
          </a:xfrm>
          <a:prstGeom prst="rect">
            <a:avLst/>
          </a:prstGeom>
          <a:noFill/>
          <a:ln>
            <a:noFill/>
          </a:ln>
        </p:spPr>
      </p:pic>
      <p:sp>
        <p:nvSpPr>
          <p:cNvPr id="13" name="Google Shape;13;p2"/>
          <p:cNvSpPr txBox="1">
            <a:spLocks noGrp="1"/>
          </p:cNvSpPr>
          <p:nvPr>
            <p:ph type="ctrTitle"/>
          </p:nvPr>
        </p:nvSpPr>
        <p:spPr>
          <a:xfrm>
            <a:off x="1914900" y="1232450"/>
            <a:ext cx="5314200" cy="1736100"/>
          </a:xfrm>
          <a:prstGeom prst="rect">
            <a:avLst/>
          </a:prstGeom>
        </p:spPr>
        <p:txBody>
          <a:bodyPr spcFirstLastPara="1" wrap="square" lIns="0" tIns="0" rIns="0" bIns="0" anchor="ctr" anchorCtr="0">
            <a:noAutofit/>
          </a:bodyPr>
          <a:lstStyle>
            <a:lvl1pPr lvl="0" rtl="0">
              <a:spcBef>
                <a:spcPts val="0"/>
              </a:spcBef>
              <a:spcAft>
                <a:spcPts val="0"/>
              </a:spcAft>
              <a:buClr>
                <a:schemeClr val="lt2"/>
              </a:buClr>
              <a:buSzPts val="5000"/>
              <a:buNone/>
              <a:defRPr sz="5000">
                <a:solidFill>
                  <a:schemeClr val="lt2"/>
                </a:solidFill>
              </a:defRPr>
            </a:lvl1pPr>
            <a:lvl2pPr lvl="1" rtl="0">
              <a:spcBef>
                <a:spcPts val="0"/>
              </a:spcBef>
              <a:spcAft>
                <a:spcPts val="0"/>
              </a:spcAft>
              <a:buClr>
                <a:schemeClr val="lt2"/>
              </a:buClr>
              <a:buSzPts val="5000"/>
              <a:buNone/>
              <a:defRPr sz="5000">
                <a:solidFill>
                  <a:schemeClr val="lt2"/>
                </a:solidFill>
              </a:defRPr>
            </a:lvl2pPr>
            <a:lvl3pPr lvl="2" rtl="0">
              <a:spcBef>
                <a:spcPts val="0"/>
              </a:spcBef>
              <a:spcAft>
                <a:spcPts val="0"/>
              </a:spcAft>
              <a:buClr>
                <a:schemeClr val="lt2"/>
              </a:buClr>
              <a:buSzPts val="5000"/>
              <a:buNone/>
              <a:defRPr sz="5000">
                <a:solidFill>
                  <a:schemeClr val="lt2"/>
                </a:solidFill>
              </a:defRPr>
            </a:lvl3pPr>
            <a:lvl4pPr lvl="3" rtl="0">
              <a:spcBef>
                <a:spcPts val="0"/>
              </a:spcBef>
              <a:spcAft>
                <a:spcPts val="0"/>
              </a:spcAft>
              <a:buClr>
                <a:schemeClr val="lt2"/>
              </a:buClr>
              <a:buSzPts val="5000"/>
              <a:buNone/>
              <a:defRPr sz="5000">
                <a:solidFill>
                  <a:schemeClr val="lt2"/>
                </a:solidFill>
              </a:defRPr>
            </a:lvl4pPr>
            <a:lvl5pPr lvl="4" rtl="0">
              <a:spcBef>
                <a:spcPts val="0"/>
              </a:spcBef>
              <a:spcAft>
                <a:spcPts val="0"/>
              </a:spcAft>
              <a:buClr>
                <a:schemeClr val="lt2"/>
              </a:buClr>
              <a:buSzPts val="5000"/>
              <a:buNone/>
              <a:defRPr sz="5000">
                <a:solidFill>
                  <a:schemeClr val="lt2"/>
                </a:solidFill>
              </a:defRPr>
            </a:lvl5pPr>
            <a:lvl6pPr lvl="5" rtl="0">
              <a:spcBef>
                <a:spcPts val="0"/>
              </a:spcBef>
              <a:spcAft>
                <a:spcPts val="0"/>
              </a:spcAft>
              <a:buClr>
                <a:schemeClr val="lt2"/>
              </a:buClr>
              <a:buSzPts val="5000"/>
              <a:buNone/>
              <a:defRPr sz="5000">
                <a:solidFill>
                  <a:schemeClr val="lt2"/>
                </a:solidFill>
              </a:defRPr>
            </a:lvl6pPr>
            <a:lvl7pPr lvl="6" rtl="0">
              <a:spcBef>
                <a:spcPts val="0"/>
              </a:spcBef>
              <a:spcAft>
                <a:spcPts val="0"/>
              </a:spcAft>
              <a:buClr>
                <a:schemeClr val="lt2"/>
              </a:buClr>
              <a:buSzPts val="5000"/>
              <a:buNone/>
              <a:defRPr sz="5000">
                <a:solidFill>
                  <a:schemeClr val="lt2"/>
                </a:solidFill>
              </a:defRPr>
            </a:lvl7pPr>
            <a:lvl8pPr lvl="7" rtl="0">
              <a:spcBef>
                <a:spcPts val="0"/>
              </a:spcBef>
              <a:spcAft>
                <a:spcPts val="0"/>
              </a:spcAft>
              <a:buClr>
                <a:schemeClr val="lt2"/>
              </a:buClr>
              <a:buSzPts val="5000"/>
              <a:buNone/>
              <a:defRPr sz="5000">
                <a:solidFill>
                  <a:schemeClr val="lt2"/>
                </a:solidFill>
              </a:defRPr>
            </a:lvl8pPr>
            <a:lvl9pPr lvl="8" rtl="0">
              <a:spcBef>
                <a:spcPts val="0"/>
              </a:spcBef>
              <a:spcAft>
                <a:spcPts val="0"/>
              </a:spcAft>
              <a:buClr>
                <a:schemeClr val="lt2"/>
              </a:buClr>
              <a:buSzPts val="5000"/>
              <a:buNone/>
              <a:defRPr sz="5000">
                <a:solidFill>
                  <a:schemeClr val="l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blip>
          <a:stretch>
            <a:fillRect/>
          </a:stretch>
        </p:blipFill>
        <p:spPr>
          <a:xfrm>
            <a:off x="1753925" y="689125"/>
            <a:ext cx="5636136" cy="2822749"/>
          </a:xfrm>
          <a:prstGeom prst="rect">
            <a:avLst/>
          </a:prstGeom>
          <a:noFill/>
          <a:ln>
            <a:noFill/>
          </a:ln>
        </p:spPr>
      </p:pic>
      <p:pic>
        <p:nvPicPr>
          <p:cNvPr id="16" name="Google Shape;16;p3"/>
          <p:cNvPicPr preferRelativeResize="0"/>
          <p:nvPr/>
        </p:nvPicPr>
        <p:blipFill>
          <a:blip r:embed="rId3">
            <a:alphaModFix/>
          </a:blip>
          <a:stretch>
            <a:fillRect/>
          </a:stretch>
        </p:blipFill>
        <p:spPr>
          <a:xfrm>
            <a:off x="0" y="3067050"/>
            <a:ext cx="9144000" cy="2076450"/>
          </a:xfrm>
          <a:prstGeom prst="rect">
            <a:avLst/>
          </a:prstGeom>
          <a:noFill/>
          <a:ln>
            <a:noFill/>
          </a:ln>
        </p:spPr>
      </p:pic>
      <p:sp>
        <p:nvSpPr>
          <p:cNvPr id="17" name="Google Shape;17;p3"/>
          <p:cNvSpPr txBox="1">
            <a:spLocks noGrp="1"/>
          </p:cNvSpPr>
          <p:nvPr>
            <p:ph type="ctrTitle"/>
          </p:nvPr>
        </p:nvSpPr>
        <p:spPr>
          <a:xfrm>
            <a:off x="1871125" y="1126150"/>
            <a:ext cx="5401800" cy="1159800"/>
          </a:xfrm>
          <a:prstGeom prst="rect">
            <a:avLst/>
          </a:prstGeom>
        </p:spPr>
        <p:txBody>
          <a:bodyPr spcFirstLastPara="1" wrap="square" lIns="0" tIns="0" rIns="0" bIns="0" anchor="b" anchorCtr="0">
            <a:noAutofit/>
          </a:bodyPr>
          <a:lstStyle>
            <a:lvl1pPr lvl="0" algn="ctr" rtl="0">
              <a:spcBef>
                <a:spcPts val="0"/>
              </a:spcBef>
              <a:spcAft>
                <a:spcPts val="0"/>
              </a:spcAft>
              <a:buClr>
                <a:schemeClr val="lt2"/>
              </a:buClr>
              <a:buSzPts val="4600"/>
              <a:buNone/>
              <a:defRPr sz="4600">
                <a:solidFill>
                  <a:schemeClr val="lt2"/>
                </a:solidFill>
              </a:defRPr>
            </a:lvl1pPr>
            <a:lvl2pPr lvl="1" algn="ctr" rtl="0">
              <a:spcBef>
                <a:spcPts val="0"/>
              </a:spcBef>
              <a:spcAft>
                <a:spcPts val="0"/>
              </a:spcAft>
              <a:buClr>
                <a:schemeClr val="lt2"/>
              </a:buClr>
              <a:buSzPts val="4600"/>
              <a:buNone/>
              <a:defRPr sz="4600">
                <a:solidFill>
                  <a:schemeClr val="lt2"/>
                </a:solidFill>
              </a:defRPr>
            </a:lvl2pPr>
            <a:lvl3pPr lvl="2" algn="ctr" rtl="0">
              <a:spcBef>
                <a:spcPts val="0"/>
              </a:spcBef>
              <a:spcAft>
                <a:spcPts val="0"/>
              </a:spcAft>
              <a:buClr>
                <a:schemeClr val="lt2"/>
              </a:buClr>
              <a:buSzPts val="4600"/>
              <a:buNone/>
              <a:defRPr sz="4600">
                <a:solidFill>
                  <a:schemeClr val="lt2"/>
                </a:solidFill>
              </a:defRPr>
            </a:lvl3pPr>
            <a:lvl4pPr lvl="3" algn="ctr" rtl="0">
              <a:spcBef>
                <a:spcPts val="0"/>
              </a:spcBef>
              <a:spcAft>
                <a:spcPts val="0"/>
              </a:spcAft>
              <a:buClr>
                <a:schemeClr val="lt2"/>
              </a:buClr>
              <a:buSzPts val="4600"/>
              <a:buNone/>
              <a:defRPr sz="4600">
                <a:solidFill>
                  <a:schemeClr val="lt2"/>
                </a:solidFill>
              </a:defRPr>
            </a:lvl4pPr>
            <a:lvl5pPr lvl="4" algn="ctr" rtl="0">
              <a:spcBef>
                <a:spcPts val="0"/>
              </a:spcBef>
              <a:spcAft>
                <a:spcPts val="0"/>
              </a:spcAft>
              <a:buClr>
                <a:schemeClr val="lt2"/>
              </a:buClr>
              <a:buSzPts val="4600"/>
              <a:buNone/>
              <a:defRPr sz="4600">
                <a:solidFill>
                  <a:schemeClr val="lt2"/>
                </a:solidFill>
              </a:defRPr>
            </a:lvl5pPr>
            <a:lvl6pPr lvl="5" algn="ctr" rtl="0">
              <a:spcBef>
                <a:spcPts val="0"/>
              </a:spcBef>
              <a:spcAft>
                <a:spcPts val="0"/>
              </a:spcAft>
              <a:buClr>
                <a:schemeClr val="lt2"/>
              </a:buClr>
              <a:buSzPts val="4600"/>
              <a:buNone/>
              <a:defRPr sz="4600">
                <a:solidFill>
                  <a:schemeClr val="lt2"/>
                </a:solidFill>
              </a:defRPr>
            </a:lvl6pPr>
            <a:lvl7pPr lvl="6" algn="ctr" rtl="0">
              <a:spcBef>
                <a:spcPts val="0"/>
              </a:spcBef>
              <a:spcAft>
                <a:spcPts val="0"/>
              </a:spcAft>
              <a:buClr>
                <a:schemeClr val="lt2"/>
              </a:buClr>
              <a:buSzPts val="4600"/>
              <a:buNone/>
              <a:defRPr sz="4600">
                <a:solidFill>
                  <a:schemeClr val="lt2"/>
                </a:solidFill>
              </a:defRPr>
            </a:lvl7pPr>
            <a:lvl8pPr lvl="7" algn="ctr" rtl="0">
              <a:spcBef>
                <a:spcPts val="0"/>
              </a:spcBef>
              <a:spcAft>
                <a:spcPts val="0"/>
              </a:spcAft>
              <a:buClr>
                <a:schemeClr val="lt2"/>
              </a:buClr>
              <a:buSzPts val="4600"/>
              <a:buNone/>
              <a:defRPr sz="4600">
                <a:solidFill>
                  <a:schemeClr val="lt2"/>
                </a:solidFill>
              </a:defRPr>
            </a:lvl8pPr>
            <a:lvl9pPr lvl="8" algn="ctr" rtl="0">
              <a:spcBef>
                <a:spcPts val="0"/>
              </a:spcBef>
              <a:spcAft>
                <a:spcPts val="0"/>
              </a:spcAft>
              <a:buClr>
                <a:schemeClr val="lt2"/>
              </a:buClr>
              <a:buSzPts val="4600"/>
              <a:buNone/>
              <a:defRPr sz="4600">
                <a:solidFill>
                  <a:schemeClr val="lt2"/>
                </a:solidFill>
              </a:defRPr>
            </a:lvl9pPr>
          </a:lstStyle>
          <a:p>
            <a:endParaRPr/>
          </a:p>
        </p:txBody>
      </p:sp>
      <p:sp>
        <p:nvSpPr>
          <p:cNvPr id="18" name="Google Shape;18;p3"/>
          <p:cNvSpPr txBox="1">
            <a:spLocks noGrp="1"/>
          </p:cNvSpPr>
          <p:nvPr>
            <p:ph type="subTitle" idx="1"/>
          </p:nvPr>
        </p:nvSpPr>
        <p:spPr>
          <a:xfrm>
            <a:off x="1871125" y="2306651"/>
            <a:ext cx="5401800" cy="4113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1"/>
              </a:buClr>
              <a:buSzPts val="2400"/>
              <a:buNone/>
              <a:defRPr>
                <a:solidFill>
                  <a:schemeClr val="accent1"/>
                </a:solidFill>
              </a:defRPr>
            </a:lvl1pPr>
            <a:lvl2pPr lvl="1" algn="ctr" rtl="0">
              <a:spcBef>
                <a:spcPts val="800"/>
              </a:spcBef>
              <a:spcAft>
                <a:spcPts val="0"/>
              </a:spcAft>
              <a:buClr>
                <a:schemeClr val="accent1"/>
              </a:buClr>
              <a:buSzPts val="3000"/>
              <a:buNone/>
              <a:defRPr sz="3000">
                <a:solidFill>
                  <a:schemeClr val="accent1"/>
                </a:solidFill>
              </a:defRPr>
            </a:lvl2pPr>
            <a:lvl3pPr lvl="2" algn="ctr" rtl="0">
              <a:spcBef>
                <a:spcPts val="800"/>
              </a:spcBef>
              <a:spcAft>
                <a:spcPts val="0"/>
              </a:spcAft>
              <a:buClr>
                <a:schemeClr val="accent1"/>
              </a:buClr>
              <a:buSzPts val="3000"/>
              <a:buNone/>
              <a:defRPr sz="3000">
                <a:solidFill>
                  <a:schemeClr val="accent1"/>
                </a:solidFill>
              </a:defRPr>
            </a:lvl3pPr>
            <a:lvl4pPr lvl="3" algn="ctr" rtl="0">
              <a:spcBef>
                <a:spcPts val="800"/>
              </a:spcBef>
              <a:spcAft>
                <a:spcPts val="0"/>
              </a:spcAft>
              <a:buClr>
                <a:schemeClr val="accent1"/>
              </a:buClr>
              <a:buSzPts val="3000"/>
              <a:buNone/>
              <a:defRPr sz="3000">
                <a:solidFill>
                  <a:schemeClr val="accent1"/>
                </a:solidFill>
              </a:defRPr>
            </a:lvl4pPr>
            <a:lvl5pPr lvl="4" algn="ctr" rtl="0">
              <a:spcBef>
                <a:spcPts val="800"/>
              </a:spcBef>
              <a:spcAft>
                <a:spcPts val="0"/>
              </a:spcAft>
              <a:buClr>
                <a:schemeClr val="accent1"/>
              </a:buClr>
              <a:buSzPts val="3000"/>
              <a:buNone/>
              <a:defRPr sz="3000">
                <a:solidFill>
                  <a:schemeClr val="accent1"/>
                </a:solidFill>
              </a:defRPr>
            </a:lvl5pPr>
            <a:lvl6pPr lvl="5" algn="ctr" rtl="0">
              <a:spcBef>
                <a:spcPts val="800"/>
              </a:spcBef>
              <a:spcAft>
                <a:spcPts val="0"/>
              </a:spcAft>
              <a:buClr>
                <a:schemeClr val="accent1"/>
              </a:buClr>
              <a:buSzPts val="3000"/>
              <a:buNone/>
              <a:defRPr sz="3000">
                <a:solidFill>
                  <a:schemeClr val="accent1"/>
                </a:solidFill>
              </a:defRPr>
            </a:lvl6pPr>
            <a:lvl7pPr lvl="6" algn="ctr" rtl="0">
              <a:spcBef>
                <a:spcPts val="800"/>
              </a:spcBef>
              <a:spcAft>
                <a:spcPts val="0"/>
              </a:spcAft>
              <a:buClr>
                <a:schemeClr val="accent1"/>
              </a:buClr>
              <a:buSzPts val="3000"/>
              <a:buNone/>
              <a:defRPr sz="3000">
                <a:solidFill>
                  <a:schemeClr val="accent1"/>
                </a:solidFill>
              </a:defRPr>
            </a:lvl7pPr>
            <a:lvl8pPr lvl="7" algn="ctr" rtl="0">
              <a:spcBef>
                <a:spcPts val="800"/>
              </a:spcBef>
              <a:spcAft>
                <a:spcPts val="0"/>
              </a:spcAft>
              <a:buClr>
                <a:schemeClr val="accent1"/>
              </a:buClr>
              <a:buSzPts val="3000"/>
              <a:buNone/>
              <a:defRPr sz="3000">
                <a:solidFill>
                  <a:schemeClr val="accent1"/>
                </a:solidFill>
              </a:defRPr>
            </a:lvl8pPr>
            <a:lvl9pPr lvl="8" algn="ctr" rtl="0">
              <a:spcBef>
                <a:spcPts val="800"/>
              </a:spcBef>
              <a:spcAft>
                <a:spcPts val="800"/>
              </a:spcAft>
              <a:buClr>
                <a:schemeClr val="accent1"/>
              </a:buClr>
              <a:buSzPts val="3000"/>
              <a:buNone/>
              <a:defRPr sz="3000">
                <a:solidFill>
                  <a:schemeClr val="accen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pic>
        <p:nvPicPr>
          <p:cNvPr id="26" name="Google Shape;26;p5"/>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27" name="Google Shape;27;p5"/>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1080050" y="1201548"/>
            <a:ext cx="69840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29" name="Google Shape;29;p5"/>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30" name="Google Shape;30;p5"/>
          <p:cNvSpPr/>
          <p:nvPr/>
        </p:nvSpPr>
        <p:spPr>
          <a:xfrm>
            <a:off x="3850763" y="978150"/>
            <a:ext cx="1442481" cy="7539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pic>
        <p:nvPicPr>
          <p:cNvPr id="32" name="Google Shape;32;p6"/>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33" name="Google Shape;33;p6"/>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4" name="Google Shape;34;p6"/>
          <p:cNvSpPr txBox="1">
            <a:spLocks noGrp="1"/>
          </p:cNvSpPr>
          <p:nvPr>
            <p:ph type="body" idx="1"/>
          </p:nvPr>
        </p:nvSpPr>
        <p:spPr>
          <a:xfrm>
            <a:off x="855275" y="1201550"/>
            <a:ext cx="3473100" cy="2999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5" name="Google Shape;35;p6"/>
          <p:cNvSpPr txBox="1">
            <a:spLocks noGrp="1"/>
          </p:cNvSpPr>
          <p:nvPr>
            <p:ph type="body" idx="2"/>
          </p:nvPr>
        </p:nvSpPr>
        <p:spPr>
          <a:xfrm>
            <a:off x="4815599" y="1201550"/>
            <a:ext cx="3473100" cy="29994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36" name="Google Shape;36;p6"/>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37" name="Google Shape;37;p6"/>
          <p:cNvSpPr/>
          <p:nvPr/>
        </p:nvSpPr>
        <p:spPr>
          <a:xfrm>
            <a:off x="3850763" y="978150"/>
            <a:ext cx="1442481" cy="7539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pic>
        <p:nvPicPr>
          <p:cNvPr id="47" name="Google Shape;47;p8"/>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48" name="Google Shape;48;p8"/>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9" name="Google Shape;49;p8"/>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50" name="Google Shape;50;p8"/>
          <p:cNvSpPr/>
          <p:nvPr/>
        </p:nvSpPr>
        <p:spPr>
          <a:xfrm>
            <a:off x="3850763" y="978150"/>
            <a:ext cx="1442481" cy="7539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pic>
        <p:nvPicPr>
          <p:cNvPr id="56" name="Google Shape;56;p10"/>
          <p:cNvPicPr preferRelativeResize="0"/>
          <p:nvPr/>
        </p:nvPicPr>
        <p:blipFill>
          <a:blip r:embed="rId2">
            <a:alphaModFix/>
          </a:blip>
          <a:stretch>
            <a:fillRect/>
          </a:stretch>
        </p:blipFill>
        <p:spPr>
          <a:xfrm>
            <a:off x="50" y="3586169"/>
            <a:ext cx="9144000" cy="1557338"/>
          </a:xfrm>
          <a:prstGeom prst="rect">
            <a:avLst/>
          </a:prstGeom>
          <a:noFill/>
          <a:ln>
            <a:noFill/>
          </a:ln>
        </p:spPr>
      </p:pic>
      <p:sp>
        <p:nvSpPr>
          <p:cNvPr id="57" name="Google Shape;57;p10"/>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tally blank">
  <p:cSld name="BLANK_1">
    <p:spTree>
      <p:nvGrpSpPr>
        <p:cNvPr id="1" name="Shape 58"/>
        <p:cNvGrpSpPr/>
        <p:nvPr/>
      </p:nvGrpSpPr>
      <p:grpSpPr>
        <a:xfrm>
          <a:off x="0" y="0"/>
          <a:ext cx="0" cy="0"/>
          <a:chOff x="0" y="0"/>
          <a:chExt cx="0" cy="0"/>
        </a:xfrm>
      </p:grpSpPr>
      <p:sp>
        <p:nvSpPr>
          <p:cNvPr id="59" name="Google Shape;59;p11"/>
          <p:cNvSpPr txBox="1">
            <a:spLocks noGrp="1"/>
          </p:cNvSpPr>
          <p:nvPr>
            <p:ph type="sldNum" idx="12"/>
          </p:nvPr>
        </p:nvSpPr>
        <p:spPr>
          <a:xfrm>
            <a:off x="4297650" y="4465974"/>
            <a:ext cx="548700" cy="677400"/>
          </a:xfrm>
          <a:prstGeom prst="rect">
            <a:avLst/>
          </a:prstGeom>
          <a:effectLst>
            <a:outerShdw blurRad="57150" dist="19050" dir="5400000" algn="bl" rotWithShape="0">
              <a:schemeClr val="dk1">
                <a:alpha val="50000"/>
              </a:schemeClr>
            </a:outerShdw>
          </a:effectLst>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9">
            <a:alphaModFix/>
          </a:blip>
          <a:stretch>
            <a:fillRect/>
          </a:stretch>
        </p:blipFill>
        <p:spPr>
          <a:xfrm>
            <a:off x="50" y="0"/>
            <a:ext cx="9144000" cy="5143500"/>
          </a:xfrm>
          <a:prstGeom prst="rect">
            <a:avLst/>
          </a:prstGeom>
          <a:noFill/>
          <a:ln>
            <a:noFill/>
          </a:ln>
        </p:spPr>
      </p:pic>
      <p:sp>
        <p:nvSpPr>
          <p:cNvPr id="7" name="Google Shape;7;p1"/>
          <p:cNvSpPr txBox="1">
            <a:spLocks noGrp="1"/>
          </p:cNvSpPr>
          <p:nvPr>
            <p:ph type="title"/>
          </p:nvPr>
        </p:nvSpPr>
        <p:spPr>
          <a:xfrm>
            <a:off x="1080050" y="531200"/>
            <a:ext cx="6984000" cy="3963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1pPr>
            <a:lvl2pPr lvl="1"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2pPr>
            <a:lvl3pPr lvl="2"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3pPr>
            <a:lvl4pPr lvl="3"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4pPr>
            <a:lvl5pPr lvl="4"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5pPr>
            <a:lvl6pPr lvl="5"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6pPr>
            <a:lvl7pPr lvl="6"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7pPr>
            <a:lvl8pPr lvl="7"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8pPr>
            <a:lvl9pPr lvl="8" algn="ctr" rtl="0">
              <a:lnSpc>
                <a:spcPct val="90000"/>
              </a:lnSpc>
              <a:spcBef>
                <a:spcPts val="0"/>
              </a:spcBef>
              <a:spcAft>
                <a:spcPts val="0"/>
              </a:spcAft>
              <a:buClr>
                <a:schemeClr val="dk1"/>
              </a:buClr>
              <a:buSzPts val="3200"/>
              <a:buFont typeface="Satisfy"/>
              <a:buNone/>
              <a:defRPr sz="3200">
                <a:solidFill>
                  <a:schemeClr val="dk1"/>
                </a:solidFill>
                <a:latin typeface="Satisfy"/>
                <a:ea typeface="Satisfy"/>
                <a:cs typeface="Satisfy"/>
                <a:sym typeface="Satisfy"/>
              </a:defRPr>
            </a:lvl9pPr>
          </a:lstStyle>
          <a:p>
            <a:endParaRPr/>
          </a:p>
        </p:txBody>
      </p:sp>
      <p:sp>
        <p:nvSpPr>
          <p:cNvPr id="8" name="Google Shape;8;p1"/>
          <p:cNvSpPr txBox="1">
            <a:spLocks noGrp="1"/>
          </p:cNvSpPr>
          <p:nvPr>
            <p:ph type="body" idx="1"/>
          </p:nvPr>
        </p:nvSpPr>
        <p:spPr>
          <a:xfrm>
            <a:off x="1080050" y="1201548"/>
            <a:ext cx="69840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Bellota Text Light"/>
              <a:buChar char="⬩"/>
              <a:defRPr sz="2400">
                <a:solidFill>
                  <a:schemeClr val="dk1"/>
                </a:solidFill>
                <a:latin typeface="Bellota Text Light"/>
                <a:ea typeface="Bellota Text Light"/>
                <a:cs typeface="Bellota Text Light"/>
                <a:sym typeface="Bellota Text Light"/>
              </a:defRPr>
            </a:lvl1pPr>
            <a:lvl2pPr marL="914400" lvl="1" indent="-381000" rtl="0">
              <a:lnSpc>
                <a:spcPct val="115000"/>
              </a:lnSpc>
              <a:spcBef>
                <a:spcPts val="800"/>
              </a:spcBef>
              <a:spcAft>
                <a:spcPts val="0"/>
              </a:spcAft>
              <a:buClr>
                <a:schemeClr val="accent5"/>
              </a:buClr>
              <a:buSzPts val="2400"/>
              <a:buFont typeface="Bellota Text Light"/>
              <a:buChar char="◇"/>
              <a:defRPr sz="2400">
                <a:solidFill>
                  <a:schemeClr val="dk1"/>
                </a:solidFill>
                <a:latin typeface="Bellota Text Light"/>
                <a:ea typeface="Bellota Text Light"/>
                <a:cs typeface="Bellota Text Light"/>
                <a:sym typeface="Bellota Text Light"/>
              </a:defRPr>
            </a:lvl2pPr>
            <a:lvl3pPr marL="1371600" lvl="2" indent="-381000" rtl="0">
              <a:lnSpc>
                <a:spcPct val="115000"/>
              </a:lnSpc>
              <a:spcBef>
                <a:spcPts val="800"/>
              </a:spcBef>
              <a:spcAft>
                <a:spcPts val="0"/>
              </a:spcAft>
              <a:buClr>
                <a:schemeClr val="accent1"/>
              </a:buClr>
              <a:buSzPts val="2400"/>
              <a:buFont typeface="Bellota Text Light"/>
              <a:buChar char="■"/>
              <a:defRPr sz="2400">
                <a:solidFill>
                  <a:schemeClr val="dk1"/>
                </a:solidFill>
                <a:latin typeface="Bellota Text Light"/>
                <a:ea typeface="Bellota Text Light"/>
                <a:cs typeface="Bellota Text Light"/>
                <a:sym typeface="Bellota Text Light"/>
              </a:defRPr>
            </a:lvl3pPr>
            <a:lvl4pPr marL="1828800" lvl="3" indent="-3810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4pPr>
            <a:lvl5pPr marL="2286000" lvl="4" indent="-3810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5pPr>
            <a:lvl6pPr marL="2743200" lvl="5" indent="-3810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6pPr>
            <a:lvl7pPr marL="3200400" lvl="6" indent="-3810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7pPr>
            <a:lvl8pPr marL="3657600" lvl="7" indent="-381000" rtl="0">
              <a:lnSpc>
                <a:spcPct val="115000"/>
              </a:lnSpc>
              <a:spcBef>
                <a:spcPts val="800"/>
              </a:spcBef>
              <a:spcAft>
                <a:spcPts val="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8pPr>
            <a:lvl9pPr marL="4114800" lvl="8" indent="-381000" rtl="0">
              <a:lnSpc>
                <a:spcPct val="115000"/>
              </a:lnSpc>
              <a:spcBef>
                <a:spcPts val="800"/>
              </a:spcBef>
              <a:spcAft>
                <a:spcPts val="800"/>
              </a:spcAft>
              <a:buClr>
                <a:schemeClr val="dk1"/>
              </a:buClr>
              <a:buSzPts val="2400"/>
              <a:buFont typeface="Bellota Text Light"/>
              <a:buChar char="■"/>
              <a:defRPr sz="2400">
                <a:solidFill>
                  <a:schemeClr val="dk1"/>
                </a:solidFill>
                <a:latin typeface="Bellota Text Light"/>
                <a:ea typeface="Bellota Text Light"/>
                <a:cs typeface="Bellota Text Light"/>
                <a:sym typeface="Bellota Text Light"/>
              </a:defRPr>
            </a:lvl9pPr>
          </a:lstStyle>
          <a:p>
            <a:endParaRPr/>
          </a:p>
        </p:txBody>
      </p:sp>
      <p:sp>
        <p:nvSpPr>
          <p:cNvPr id="9" name="Google Shape;9;p1"/>
          <p:cNvSpPr txBox="1">
            <a:spLocks noGrp="1"/>
          </p:cNvSpPr>
          <p:nvPr>
            <p:ph type="sldNum" idx="12"/>
          </p:nvPr>
        </p:nvSpPr>
        <p:spPr>
          <a:xfrm>
            <a:off x="4297650" y="4465974"/>
            <a:ext cx="548700" cy="677400"/>
          </a:xfrm>
          <a:prstGeom prst="rect">
            <a:avLst/>
          </a:prstGeom>
          <a:noFill/>
          <a:ln>
            <a:noFill/>
          </a:ln>
        </p:spPr>
        <p:txBody>
          <a:bodyPr spcFirstLastPara="1" wrap="square" lIns="0" tIns="0" rIns="0" bIns="0" anchor="ctr" anchorCtr="0">
            <a:noAutofit/>
          </a:bodyPr>
          <a:lstStyle>
            <a:lvl1pPr lvl="0" algn="ctr" rtl="0">
              <a:buNone/>
              <a:defRPr sz="1300">
                <a:solidFill>
                  <a:schemeClr val="lt1"/>
                </a:solidFill>
                <a:latin typeface="Satisfy"/>
                <a:ea typeface="Satisfy"/>
                <a:cs typeface="Satisfy"/>
                <a:sym typeface="Satisfy"/>
              </a:defRPr>
            </a:lvl1pPr>
            <a:lvl2pPr lvl="1" algn="ctr" rtl="0">
              <a:buNone/>
              <a:defRPr sz="1300">
                <a:solidFill>
                  <a:schemeClr val="lt1"/>
                </a:solidFill>
                <a:latin typeface="Satisfy"/>
                <a:ea typeface="Satisfy"/>
                <a:cs typeface="Satisfy"/>
                <a:sym typeface="Satisfy"/>
              </a:defRPr>
            </a:lvl2pPr>
            <a:lvl3pPr lvl="2" algn="ctr" rtl="0">
              <a:buNone/>
              <a:defRPr sz="1300">
                <a:solidFill>
                  <a:schemeClr val="lt1"/>
                </a:solidFill>
                <a:latin typeface="Satisfy"/>
                <a:ea typeface="Satisfy"/>
                <a:cs typeface="Satisfy"/>
                <a:sym typeface="Satisfy"/>
              </a:defRPr>
            </a:lvl3pPr>
            <a:lvl4pPr lvl="3" algn="ctr" rtl="0">
              <a:buNone/>
              <a:defRPr sz="1300">
                <a:solidFill>
                  <a:schemeClr val="lt1"/>
                </a:solidFill>
                <a:latin typeface="Satisfy"/>
                <a:ea typeface="Satisfy"/>
                <a:cs typeface="Satisfy"/>
                <a:sym typeface="Satisfy"/>
              </a:defRPr>
            </a:lvl4pPr>
            <a:lvl5pPr lvl="4" algn="ctr" rtl="0">
              <a:buNone/>
              <a:defRPr sz="1300">
                <a:solidFill>
                  <a:schemeClr val="lt1"/>
                </a:solidFill>
                <a:latin typeface="Satisfy"/>
                <a:ea typeface="Satisfy"/>
                <a:cs typeface="Satisfy"/>
                <a:sym typeface="Satisfy"/>
              </a:defRPr>
            </a:lvl5pPr>
            <a:lvl6pPr lvl="5" algn="ctr" rtl="0">
              <a:buNone/>
              <a:defRPr sz="1300">
                <a:solidFill>
                  <a:schemeClr val="lt1"/>
                </a:solidFill>
                <a:latin typeface="Satisfy"/>
                <a:ea typeface="Satisfy"/>
                <a:cs typeface="Satisfy"/>
                <a:sym typeface="Satisfy"/>
              </a:defRPr>
            </a:lvl6pPr>
            <a:lvl7pPr lvl="6" algn="ctr" rtl="0">
              <a:buNone/>
              <a:defRPr sz="1300">
                <a:solidFill>
                  <a:schemeClr val="lt1"/>
                </a:solidFill>
                <a:latin typeface="Satisfy"/>
                <a:ea typeface="Satisfy"/>
                <a:cs typeface="Satisfy"/>
                <a:sym typeface="Satisfy"/>
              </a:defRPr>
            </a:lvl7pPr>
            <a:lvl8pPr lvl="7" algn="ctr" rtl="0">
              <a:buNone/>
              <a:defRPr sz="1300">
                <a:solidFill>
                  <a:schemeClr val="lt1"/>
                </a:solidFill>
                <a:latin typeface="Satisfy"/>
                <a:ea typeface="Satisfy"/>
                <a:cs typeface="Satisfy"/>
                <a:sym typeface="Satisfy"/>
              </a:defRPr>
            </a:lvl8pPr>
            <a:lvl9pPr lvl="8" algn="ctr" rtl="0">
              <a:buNone/>
              <a:defRPr sz="1300">
                <a:solidFill>
                  <a:schemeClr val="lt1"/>
                </a:solidFill>
                <a:latin typeface="Satisfy"/>
                <a:ea typeface="Satisfy"/>
                <a:cs typeface="Satisfy"/>
                <a:sym typeface="Satisfy"/>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6"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mmaples-adams@lra.org"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www.lra.org/educator-resources.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prostartdatabase@nraef.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mailto:mmaples-adams@lra.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2"/>
          <p:cNvSpPr txBox="1">
            <a:spLocks noGrp="1"/>
          </p:cNvSpPr>
          <p:nvPr>
            <p:ph type="ctrTitle"/>
          </p:nvPr>
        </p:nvSpPr>
        <p:spPr>
          <a:xfrm>
            <a:off x="1670104" y="1232450"/>
            <a:ext cx="5826466" cy="1736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4000" dirty="0"/>
              <a:t>Louisiana ProStart Invitational 2023 Information Session</a:t>
            </a:r>
            <a:endParaRPr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1871100" y="1411950"/>
            <a:ext cx="54018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LPSI Logistics</a:t>
            </a:r>
            <a:endParaRPr dirty="0"/>
          </a:p>
        </p:txBody>
      </p:sp>
    </p:spTree>
    <p:extLst>
      <p:ext uri="{BB962C8B-B14F-4D97-AF65-F5344CB8AC3E}">
        <p14:creationId xmlns:p14="http://schemas.microsoft.com/office/powerpoint/2010/main" val="36664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7" name="Google Shape;312;p34">
            <a:extLst>
              <a:ext uri="{FF2B5EF4-FFF2-40B4-BE49-F238E27FC236}">
                <a16:creationId xmlns:a16="http://schemas.microsoft.com/office/drawing/2014/main" id="{AF5ACC50-CB5A-448D-85AD-6956A81840D5}"/>
              </a:ext>
            </a:extLst>
          </p:cNvPr>
          <p:cNvPicPr preferRelativeResize="0"/>
          <p:nvPr/>
        </p:nvPicPr>
        <p:blipFill>
          <a:blip r:embed="rId3">
            <a:alphaModFix/>
          </a:blip>
          <a:stretch>
            <a:fillRect/>
          </a:stretch>
        </p:blipFill>
        <p:spPr>
          <a:xfrm>
            <a:off x="5502249" y="1201550"/>
            <a:ext cx="3132871" cy="2911456"/>
          </a:xfrm>
          <a:prstGeom prst="rect">
            <a:avLst/>
          </a:prstGeom>
          <a:noFill/>
          <a:ln>
            <a:noFill/>
          </a:ln>
        </p:spPr>
      </p:pic>
      <p:sp>
        <p:nvSpPr>
          <p:cNvPr id="134" name="Google Shape;134;p21"/>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LPSI Logistics</a:t>
            </a:r>
            <a:endParaRPr dirty="0"/>
          </a:p>
        </p:txBody>
      </p:sp>
      <p:sp>
        <p:nvSpPr>
          <p:cNvPr id="135" name="Google Shape;135;p21"/>
          <p:cNvSpPr txBox="1">
            <a:spLocks noGrp="1"/>
          </p:cNvSpPr>
          <p:nvPr>
            <p:ph type="body" idx="1"/>
          </p:nvPr>
        </p:nvSpPr>
        <p:spPr>
          <a:xfrm>
            <a:off x="1080050" y="1201550"/>
            <a:ext cx="3217500" cy="3033900"/>
          </a:xfrm>
          <a:prstGeom prst="rect">
            <a:avLst/>
          </a:prstGeom>
        </p:spPr>
        <p:txBody>
          <a:bodyPr spcFirstLastPara="1" wrap="square" lIns="0" tIns="0" rIns="0" bIns="0" anchor="ctr" anchorCtr="0">
            <a:noAutofit/>
          </a:bodyPr>
          <a:lstStyle/>
          <a:p>
            <a:pPr marL="342900" indent="-342900"/>
            <a:r>
              <a:rPr lang="en-US" sz="2000" dirty="0"/>
              <a:t>New Orleans, LA</a:t>
            </a:r>
          </a:p>
          <a:p>
            <a:pPr marL="342900" indent="-342900"/>
            <a:r>
              <a:rPr lang="en-US" sz="2000" dirty="0"/>
              <a:t>Wednesday, March 29 – Thursday, March 30, 2022</a:t>
            </a:r>
          </a:p>
          <a:p>
            <a:pPr marL="342900" indent="-342900"/>
            <a:r>
              <a:rPr lang="en-US" sz="2000" dirty="0"/>
              <a:t>New Orleans Convention Center</a:t>
            </a:r>
          </a:p>
          <a:p>
            <a:pPr marL="800100" lvl="1" indent="-342900">
              <a:buSzPct val="50000"/>
            </a:pPr>
            <a:r>
              <a:rPr lang="en-US" sz="2000" dirty="0"/>
              <a:t>Day 1: Management</a:t>
            </a:r>
          </a:p>
          <a:p>
            <a:pPr marL="800100" lvl="1" indent="-342900">
              <a:buSzPct val="50000"/>
            </a:pPr>
            <a:r>
              <a:rPr lang="en-US" sz="2000" dirty="0"/>
              <a:t>Day 2: Culinary</a:t>
            </a:r>
            <a:endParaRPr sz="2000" dirty="0"/>
          </a:p>
        </p:txBody>
      </p:sp>
      <p:sp>
        <p:nvSpPr>
          <p:cNvPr id="137" name="Google Shape;137;p21"/>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pic>
        <p:nvPicPr>
          <p:cNvPr id="3074" name="Picture 2" descr="New Orleans Ernest N. Morial Convention Center">
            <a:extLst>
              <a:ext uri="{FF2B5EF4-FFF2-40B4-BE49-F238E27FC236}">
                <a16:creationId xmlns:a16="http://schemas.microsoft.com/office/drawing/2014/main" id="{16DEC91B-4A13-423E-BD98-7AD31A01C1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0720" y="2119522"/>
            <a:ext cx="2619020" cy="109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50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1871100" y="1411950"/>
            <a:ext cx="54018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Rules</a:t>
            </a:r>
            <a:endParaRPr dirty="0"/>
          </a:p>
        </p:txBody>
      </p:sp>
    </p:spTree>
    <p:extLst>
      <p:ext uri="{BB962C8B-B14F-4D97-AF65-F5344CB8AC3E}">
        <p14:creationId xmlns:p14="http://schemas.microsoft.com/office/powerpoint/2010/main" val="2083868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body" idx="1"/>
          </p:nvPr>
        </p:nvSpPr>
        <p:spPr>
          <a:xfrm>
            <a:off x="855275" y="1201550"/>
            <a:ext cx="3473100" cy="299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t>Email</a:t>
            </a:r>
            <a:endParaRPr b="1" dirty="0"/>
          </a:p>
          <a:p>
            <a:pPr marL="342900" indent="-342900">
              <a:spcBef>
                <a:spcPts val="800"/>
              </a:spcBef>
              <a:spcAft>
                <a:spcPts val="800"/>
              </a:spcAft>
            </a:pPr>
            <a:r>
              <a:rPr lang="en-US" dirty="0"/>
              <a:t>Rules were sent out via email last Friday</a:t>
            </a:r>
          </a:p>
          <a:p>
            <a:pPr marL="342900" indent="-342900">
              <a:spcBef>
                <a:spcPts val="800"/>
              </a:spcBef>
              <a:spcAft>
                <a:spcPts val="800"/>
              </a:spcAft>
            </a:pPr>
            <a:r>
              <a:rPr lang="en-US" dirty="0"/>
              <a:t>Didn’t get them?</a:t>
            </a:r>
          </a:p>
          <a:p>
            <a:pPr marL="0" indent="0">
              <a:lnSpc>
                <a:spcPct val="50000"/>
              </a:lnSpc>
              <a:spcBef>
                <a:spcPts val="800"/>
              </a:spcBef>
              <a:buNone/>
            </a:pPr>
            <a:r>
              <a:rPr lang="en-US" dirty="0"/>
              <a:t>     Email Mistica at </a:t>
            </a:r>
          </a:p>
          <a:p>
            <a:pPr marL="0" indent="0">
              <a:lnSpc>
                <a:spcPct val="50000"/>
              </a:lnSpc>
              <a:spcBef>
                <a:spcPts val="800"/>
              </a:spcBef>
              <a:buNone/>
            </a:pPr>
            <a:r>
              <a:rPr lang="en-US" dirty="0"/>
              <a:t>     </a:t>
            </a:r>
            <a:r>
              <a:rPr lang="en-US" dirty="0">
                <a:hlinkClick r:id="rId3"/>
              </a:rPr>
              <a:t>mmaples-adams@lra.org</a:t>
            </a:r>
            <a:r>
              <a:rPr lang="en-US" dirty="0"/>
              <a:t> </a:t>
            </a:r>
            <a:endParaRPr dirty="0"/>
          </a:p>
        </p:txBody>
      </p:sp>
      <p:sp>
        <p:nvSpPr>
          <p:cNvPr id="118" name="Google Shape;118;p19"/>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Rules</a:t>
            </a:r>
            <a:endParaRPr dirty="0"/>
          </a:p>
        </p:txBody>
      </p:sp>
      <p:sp>
        <p:nvSpPr>
          <p:cNvPr id="119" name="Google Shape;119;p19"/>
          <p:cNvSpPr txBox="1">
            <a:spLocks noGrp="1"/>
          </p:cNvSpPr>
          <p:nvPr>
            <p:ph type="body" idx="2"/>
          </p:nvPr>
        </p:nvSpPr>
        <p:spPr>
          <a:xfrm>
            <a:off x="4815599" y="1201550"/>
            <a:ext cx="3473100" cy="29994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b="1" dirty="0"/>
              <a:t>Website</a:t>
            </a:r>
            <a:endParaRPr b="1" dirty="0"/>
          </a:p>
          <a:p>
            <a:pPr marL="342900" indent="-342900">
              <a:spcBef>
                <a:spcPts val="800"/>
              </a:spcBef>
              <a:spcAft>
                <a:spcPts val="800"/>
              </a:spcAft>
            </a:pPr>
            <a:r>
              <a:rPr lang="en-US" dirty="0">
                <a:hlinkClick r:id="rId4"/>
              </a:rPr>
              <a:t>https://www.lra.org/educator-resources.html</a:t>
            </a:r>
            <a:r>
              <a:rPr lang="en-US" dirty="0"/>
              <a:t> </a:t>
            </a:r>
          </a:p>
          <a:p>
            <a:pPr marL="342900" indent="-342900">
              <a:spcBef>
                <a:spcPts val="800"/>
              </a:spcBef>
              <a:spcAft>
                <a:spcPts val="800"/>
              </a:spcAft>
            </a:pPr>
            <a:endParaRPr dirty="0"/>
          </a:p>
        </p:txBody>
      </p:sp>
      <p:sp>
        <p:nvSpPr>
          <p:cNvPr id="120" name="Google Shape;120;p19"/>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1871100" y="1331287"/>
            <a:ext cx="54018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What’s New for 2023?</a:t>
            </a:r>
            <a:endParaRPr dirty="0"/>
          </a:p>
        </p:txBody>
      </p:sp>
    </p:spTree>
    <p:extLst>
      <p:ext uri="{BB962C8B-B14F-4D97-AF65-F5344CB8AC3E}">
        <p14:creationId xmlns:p14="http://schemas.microsoft.com/office/powerpoint/2010/main" val="2808748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ctrTitle" idx="4294967295"/>
          </p:nvPr>
        </p:nvSpPr>
        <p:spPr>
          <a:xfrm>
            <a:off x="855300" y="-382309"/>
            <a:ext cx="7433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400" dirty="0">
                <a:solidFill>
                  <a:schemeClr val="lt1"/>
                </a:solidFill>
              </a:rPr>
              <a:t>Culinary: new scoring category</a:t>
            </a:r>
            <a:endParaRPr sz="4400" dirty="0">
              <a:solidFill>
                <a:schemeClr val="lt1"/>
              </a:solidFill>
            </a:endParaRPr>
          </a:p>
        </p:txBody>
      </p:sp>
      <p:sp>
        <p:nvSpPr>
          <p:cNvPr id="190" name="Google Shape;190;p26"/>
          <p:cNvSpPr txBox="1">
            <a:spLocks noGrp="1"/>
          </p:cNvSpPr>
          <p:nvPr>
            <p:ph type="subTitle" idx="4294967295"/>
          </p:nvPr>
        </p:nvSpPr>
        <p:spPr>
          <a:xfrm>
            <a:off x="855300" y="866399"/>
            <a:ext cx="7433400" cy="784800"/>
          </a:xfrm>
          <a:prstGeom prst="rect">
            <a:avLst/>
          </a:prstGeom>
        </p:spPr>
        <p:txBody>
          <a:bodyPr spcFirstLastPara="1" wrap="square" lIns="0" tIns="0" rIns="0" bIns="0" anchor="t" anchorCtr="0">
            <a:noAutofit/>
          </a:bodyPr>
          <a:lstStyle/>
          <a:p>
            <a:pPr marL="0" lvl="0" indent="0" rtl="0">
              <a:spcBef>
                <a:spcPts val="0"/>
              </a:spcBef>
              <a:spcAft>
                <a:spcPts val="800"/>
              </a:spcAft>
              <a:buNone/>
            </a:pPr>
            <a:r>
              <a:rPr lang="en-US" b="1" dirty="0"/>
              <a:t>Team Presentation/Knife Skills has been split from Work Skills/Organization.</a:t>
            </a:r>
          </a:p>
          <a:p>
            <a:pPr marL="342900" indent="-342900">
              <a:spcAft>
                <a:spcPts val="800"/>
              </a:spcAft>
            </a:pPr>
            <a:r>
              <a:rPr lang="en-US" b="1" dirty="0"/>
              <a:t>Team Presentation/Knife Skills is worth 10 points.</a:t>
            </a:r>
          </a:p>
          <a:p>
            <a:pPr marL="342900" indent="-342900">
              <a:spcAft>
                <a:spcPts val="800"/>
              </a:spcAft>
            </a:pPr>
            <a:r>
              <a:rPr lang="en-US" b="1" dirty="0"/>
              <a:t>Work Skills/Organization is worth 15 points.</a:t>
            </a:r>
          </a:p>
          <a:p>
            <a:pPr marL="342900" indent="-342900">
              <a:spcAft>
                <a:spcPts val="800"/>
              </a:spcAft>
            </a:pPr>
            <a:r>
              <a:rPr lang="en-US" b="1" dirty="0"/>
              <a:t>Still an overall total of 200 points for culinary; it just split the larger category into 2.</a:t>
            </a:r>
          </a:p>
          <a:p>
            <a:pPr marL="0" indent="0">
              <a:spcAft>
                <a:spcPts val="800"/>
              </a:spcAft>
              <a:buNone/>
            </a:pPr>
            <a:r>
              <a:rPr lang="en-US" sz="1400" b="1" dirty="0"/>
              <a:t>	Pg. 7</a:t>
            </a:r>
          </a:p>
        </p:txBody>
      </p:sp>
      <p:sp>
        <p:nvSpPr>
          <p:cNvPr id="191" name="Google Shape;191;p26"/>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ctrTitle" idx="4294967295"/>
          </p:nvPr>
        </p:nvSpPr>
        <p:spPr>
          <a:xfrm>
            <a:off x="855300" y="-382309"/>
            <a:ext cx="7433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400" dirty="0">
                <a:solidFill>
                  <a:schemeClr val="lt1"/>
                </a:solidFill>
              </a:rPr>
              <a:t>Culinary: entrée accompaniments</a:t>
            </a:r>
            <a:endParaRPr sz="4400" dirty="0">
              <a:solidFill>
                <a:schemeClr val="lt1"/>
              </a:solidFill>
            </a:endParaRPr>
          </a:p>
        </p:txBody>
      </p:sp>
      <p:sp>
        <p:nvSpPr>
          <p:cNvPr id="190" name="Google Shape;190;p26"/>
          <p:cNvSpPr txBox="1">
            <a:spLocks noGrp="1"/>
          </p:cNvSpPr>
          <p:nvPr>
            <p:ph type="subTitle" idx="4294967295"/>
          </p:nvPr>
        </p:nvSpPr>
        <p:spPr>
          <a:xfrm>
            <a:off x="855300" y="866399"/>
            <a:ext cx="7433400" cy="784800"/>
          </a:xfrm>
          <a:prstGeom prst="rect">
            <a:avLst/>
          </a:prstGeom>
        </p:spPr>
        <p:txBody>
          <a:bodyPr spcFirstLastPara="1" wrap="square" lIns="0" tIns="0" rIns="0" bIns="0" anchor="t" anchorCtr="0">
            <a:noAutofit/>
          </a:bodyPr>
          <a:lstStyle/>
          <a:p>
            <a:pPr marL="0" lvl="0" indent="0" rtl="0">
              <a:spcBef>
                <a:spcPts val="0"/>
              </a:spcBef>
              <a:spcAft>
                <a:spcPts val="800"/>
              </a:spcAft>
              <a:buNone/>
            </a:pPr>
            <a:r>
              <a:rPr lang="en-US" b="1" dirty="0"/>
              <a:t>Each entrée must now have: </a:t>
            </a:r>
          </a:p>
          <a:p>
            <a:pPr marL="342900" indent="-342900">
              <a:spcAft>
                <a:spcPts val="800"/>
              </a:spcAft>
            </a:pPr>
            <a:r>
              <a:rPr lang="en-US" b="1" dirty="0"/>
              <a:t>A center of plate item, 4-6 ounces</a:t>
            </a:r>
          </a:p>
          <a:p>
            <a:pPr marL="342900" indent="-342900">
              <a:spcAft>
                <a:spcPts val="800"/>
              </a:spcAft>
            </a:pPr>
            <a:r>
              <a:rPr lang="en-US" b="1" dirty="0"/>
              <a:t>2 accompaniments such as vegetable and/or starch, 2-3 ounces</a:t>
            </a:r>
          </a:p>
          <a:p>
            <a:pPr marL="342900" indent="-342900">
              <a:spcAft>
                <a:spcPts val="800"/>
              </a:spcAft>
            </a:pPr>
            <a:r>
              <a:rPr lang="en-US" b="1" dirty="0"/>
              <a:t>A sauce</a:t>
            </a:r>
          </a:p>
          <a:p>
            <a:pPr marL="0" indent="0">
              <a:spcAft>
                <a:spcPts val="800"/>
              </a:spcAft>
              <a:buNone/>
            </a:pPr>
            <a:r>
              <a:rPr lang="en-US" b="1" dirty="0"/>
              <a:t>	</a:t>
            </a:r>
            <a:r>
              <a:rPr lang="en-US" sz="1400" b="1" dirty="0"/>
              <a:t>Pg. 7-8</a:t>
            </a:r>
          </a:p>
          <a:p>
            <a:pPr marL="0" indent="0">
              <a:spcAft>
                <a:spcPts val="800"/>
              </a:spcAft>
              <a:buNone/>
            </a:pPr>
            <a:endParaRPr lang="en-US" b="1" dirty="0"/>
          </a:p>
        </p:txBody>
      </p:sp>
      <p:sp>
        <p:nvSpPr>
          <p:cNvPr id="191" name="Google Shape;191;p26"/>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spTree>
    <p:extLst>
      <p:ext uri="{BB962C8B-B14F-4D97-AF65-F5344CB8AC3E}">
        <p14:creationId xmlns:p14="http://schemas.microsoft.com/office/powerpoint/2010/main" val="2022374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ctrTitle" idx="4294967295"/>
          </p:nvPr>
        </p:nvSpPr>
        <p:spPr>
          <a:xfrm>
            <a:off x="855300" y="-382309"/>
            <a:ext cx="7433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400" dirty="0">
                <a:solidFill>
                  <a:schemeClr val="lt1"/>
                </a:solidFill>
              </a:rPr>
              <a:t>Culinary: packet submission</a:t>
            </a:r>
            <a:endParaRPr sz="4400" dirty="0">
              <a:solidFill>
                <a:schemeClr val="lt1"/>
              </a:solidFill>
            </a:endParaRPr>
          </a:p>
        </p:txBody>
      </p:sp>
      <p:sp>
        <p:nvSpPr>
          <p:cNvPr id="190" name="Google Shape;190;p26"/>
          <p:cNvSpPr txBox="1">
            <a:spLocks noGrp="1"/>
          </p:cNvSpPr>
          <p:nvPr>
            <p:ph type="subTitle" idx="4294967295"/>
          </p:nvPr>
        </p:nvSpPr>
        <p:spPr>
          <a:xfrm>
            <a:off x="855300" y="866399"/>
            <a:ext cx="7433400" cy="784800"/>
          </a:xfrm>
          <a:prstGeom prst="rect">
            <a:avLst/>
          </a:prstGeom>
        </p:spPr>
        <p:txBody>
          <a:bodyPr spcFirstLastPara="1" wrap="square" lIns="0" tIns="0" rIns="0" bIns="0" anchor="t" anchorCtr="0">
            <a:noAutofit/>
          </a:bodyPr>
          <a:lstStyle/>
          <a:p>
            <a:pPr marL="0" lvl="0" indent="0" rtl="0">
              <a:spcBef>
                <a:spcPts val="0"/>
              </a:spcBef>
              <a:spcAft>
                <a:spcPts val="800"/>
              </a:spcAft>
              <a:buNone/>
            </a:pPr>
            <a:r>
              <a:rPr lang="en-US" b="1" dirty="0"/>
              <a:t>All culinary submissions – menu, recipes, menu costing, photographs – must be submitted as one pdf document.</a:t>
            </a:r>
          </a:p>
          <a:p>
            <a:pPr marL="0" lvl="0" indent="0" rtl="0">
              <a:spcBef>
                <a:spcPts val="0"/>
              </a:spcBef>
              <a:spcAft>
                <a:spcPts val="800"/>
              </a:spcAft>
              <a:buNone/>
            </a:pPr>
            <a:r>
              <a:rPr lang="en-US" sz="1400" b="1" dirty="0"/>
              <a:t>Pg. 8</a:t>
            </a:r>
            <a:endParaRPr lang="en-US" b="1" dirty="0"/>
          </a:p>
          <a:p>
            <a:pPr marL="0" lvl="0" indent="0" rtl="0">
              <a:spcBef>
                <a:spcPts val="0"/>
              </a:spcBef>
              <a:spcAft>
                <a:spcPts val="800"/>
              </a:spcAft>
              <a:buNone/>
            </a:pPr>
            <a:endParaRPr lang="en-US" b="1" dirty="0"/>
          </a:p>
        </p:txBody>
      </p:sp>
      <p:sp>
        <p:nvSpPr>
          <p:cNvPr id="191" name="Google Shape;191;p26"/>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173933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ctrTitle" idx="4294967295"/>
          </p:nvPr>
        </p:nvSpPr>
        <p:spPr>
          <a:xfrm>
            <a:off x="855300" y="-382309"/>
            <a:ext cx="7433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400" dirty="0">
                <a:solidFill>
                  <a:schemeClr val="lt1"/>
                </a:solidFill>
              </a:rPr>
              <a:t>Culinary: knife skills</a:t>
            </a:r>
            <a:endParaRPr sz="4400" dirty="0">
              <a:solidFill>
                <a:schemeClr val="lt1"/>
              </a:solidFill>
            </a:endParaRPr>
          </a:p>
        </p:txBody>
      </p:sp>
      <p:sp>
        <p:nvSpPr>
          <p:cNvPr id="190" name="Google Shape;190;p26"/>
          <p:cNvSpPr txBox="1">
            <a:spLocks noGrp="1"/>
          </p:cNvSpPr>
          <p:nvPr>
            <p:ph type="subTitle" idx="4294967295"/>
          </p:nvPr>
        </p:nvSpPr>
        <p:spPr>
          <a:xfrm>
            <a:off x="938428" y="644726"/>
            <a:ext cx="7433400" cy="784800"/>
          </a:xfrm>
          <a:prstGeom prst="rect">
            <a:avLst/>
          </a:prstGeom>
        </p:spPr>
        <p:txBody>
          <a:bodyPr spcFirstLastPara="1" wrap="square" lIns="0" tIns="0" rIns="0" bIns="0" anchor="t" anchorCtr="0">
            <a:noAutofit/>
          </a:bodyPr>
          <a:lstStyle/>
          <a:p>
            <a:pPr marL="342900" indent="-342900">
              <a:spcAft>
                <a:spcPts val="800"/>
              </a:spcAft>
            </a:pPr>
            <a:r>
              <a:rPr lang="en-US" b="1" dirty="0"/>
              <a:t>Event organizers will provide 2 1oz containers for knife skills selections. </a:t>
            </a:r>
            <a:r>
              <a:rPr lang="en-US" sz="1400" b="1" dirty="0"/>
              <a:t>Pg. 9</a:t>
            </a:r>
          </a:p>
          <a:p>
            <a:pPr marL="342900" indent="-342900">
              <a:spcAft>
                <a:spcPts val="800"/>
              </a:spcAft>
            </a:pPr>
            <a:r>
              <a:rPr lang="en-US" b="1" dirty="0"/>
              <a:t>Teams will be required to select 2 out of 11 knife cuts, indicate those items on their written menus (both in their packets and display menu), and prepare a 1 oz volume selection for judges to score. </a:t>
            </a:r>
            <a:r>
              <a:rPr lang="en-US" sz="1400" b="1" dirty="0"/>
              <a:t>Pg. 14</a:t>
            </a:r>
            <a:endParaRPr lang="en-US" b="1" dirty="0"/>
          </a:p>
          <a:p>
            <a:pPr marL="342900" indent="-342900">
              <a:spcAft>
                <a:spcPts val="800"/>
              </a:spcAft>
            </a:pPr>
            <a:r>
              <a:rPr lang="en-US" b="1" dirty="0"/>
              <a:t>Sample score sheet updated to include Team Presentation and Knife Skills Category. </a:t>
            </a:r>
            <a:r>
              <a:rPr lang="en-US" sz="1400" b="1" dirty="0"/>
              <a:t>Pg. 28</a:t>
            </a:r>
            <a:endParaRPr lang="en-US" b="1" dirty="0"/>
          </a:p>
          <a:p>
            <a:pPr marL="0" lvl="0" indent="0" rtl="0">
              <a:spcBef>
                <a:spcPts val="0"/>
              </a:spcBef>
              <a:spcAft>
                <a:spcPts val="800"/>
              </a:spcAft>
              <a:buNone/>
            </a:pPr>
            <a:endParaRPr lang="en-US" b="1" dirty="0"/>
          </a:p>
        </p:txBody>
      </p:sp>
      <p:sp>
        <p:nvSpPr>
          <p:cNvPr id="191" name="Google Shape;191;p26"/>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spTree>
    <p:extLst>
      <p:ext uri="{BB962C8B-B14F-4D97-AF65-F5344CB8AC3E}">
        <p14:creationId xmlns:p14="http://schemas.microsoft.com/office/powerpoint/2010/main" val="1750909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ctrTitle" idx="4294967295"/>
          </p:nvPr>
        </p:nvSpPr>
        <p:spPr>
          <a:xfrm>
            <a:off x="855300" y="-382309"/>
            <a:ext cx="7433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400" dirty="0">
                <a:solidFill>
                  <a:schemeClr val="lt1"/>
                </a:solidFill>
              </a:rPr>
              <a:t>Culinary: knife skills</a:t>
            </a:r>
            <a:endParaRPr sz="4400" dirty="0">
              <a:solidFill>
                <a:schemeClr val="lt1"/>
              </a:solidFill>
            </a:endParaRPr>
          </a:p>
        </p:txBody>
      </p:sp>
      <p:sp>
        <p:nvSpPr>
          <p:cNvPr id="190" name="Google Shape;190;p26"/>
          <p:cNvSpPr txBox="1">
            <a:spLocks noGrp="1"/>
          </p:cNvSpPr>
          <p:nvPr>
            <p:ph type="subTitle" idx="4294967295"/>
          </p:nvPr>
        </p:nvSpPr>
        <p:spPr>
          <a:xfrm>
            <a:off x="968721" y="644726"/>
            <a:ext cx="8021369" cy="784800"/>
          </a:xfrm>
          <a:prstGeom prst="rect">
            <a:avLst/>
          </a:prstGeom>
        </p:spPr>
        <p:txBody>
          <a:bodyPr spcFirstLastPara="1" wrap="square" lIns="0" tIns="0" rIns="0" bIns="0" anchor="t" anchorCtr="0">
            <a:noAutofit/>
          </a:bodyPr>
          <a:lstStyle/>
          <a:p>
            <a:pPr marL="342900" indent="-342900"/>
            <a:r>
              <a:rPr lang="en-US" sz="1600" b="1" dirty="0"/>
              <a:t>Cuts to choose from:</a:t>
            </a:r>
          </a:p>
          <a:p>
            <a:pPr lvl="1" indent="-457200">
              <a:spcBef>
                <a:spcPts val="0"/>
              </a:spcBef>
              <a:buFont typeface="+mj-lt"/>
              <a:buAutoNum type="arabicPeriod"/>
            </a:pPr>
            <a:r>
              <a:rPr lang="en-US" sz="1400" b="1" dirty="0" err="1"/>
              <a:t>Rondelle</a:t>
            </a:r>
            <a:r>
              <a:rPr lang="en-US" sz="1400" b="1" dirty="0"/>
              <a:t>:  ¼” thick disc shaped slices</a:t>
            </a:r>
          </a:p>
          <a:p>
            <a:pPr lvl="1" indent="-457200">
              <a:spcBef>
                <a:spcPts val="0"/>
              </a:spcBef>
              <a:buFont typeface="+mj-lt"/>
              <a:buAutoNum type="arabicPeriod"/>
            </a:pPr>
            <a:r>
              <a:rPr lang="en-US" sz="1400" b="1" dirty="0"/>
              <a:t>Diagonal: ¼” thick oval shaped slices</a:t>
            </a:r>
          </a:p>
          <a:p>
            <a:pPr lvl="1" indent="-457200">
              <a:spcBef>
                <a:spcPts val="0"/>
              </a:spcBef>
              <a:buFont typeface="+mj-lt"/>
              <a:buAutoNum type="arabicPeriod"/>
            </a:pPr>
            <a:r>
              <a:rPr lang="en-US" sz="1400" b="1" dirty="0" err="1"/>
              <a:t>Batonnet</a:t>
            </a:r>
            <a:r>
              <a:rPr lang="en-US" sz="1400" b="1" dirty="0"/>
              <a:t>: cut into long, thin, rectangular pieces ¼” x ¼” x 2’</a:t>
            </a:r>
          </a:p>
          <a:p>
            <a:pPr lvl="1" indent="-457200">
              <a:spcBef>
                <a:spcPts val="0"/>
              </a:spcBef>
              <a:buFont typeface="+mj-lt"/>
              <a:buAutoNum type="arabicPeriod"/>
            </a:pPr>
            <a:r>
              <a:rPr lang="en-US" sz="1400" b="1" dirty="0"/>
              <a:t>Julienne: cut into long, thin, rectangular pieces 1/8” x 1/8” x 2”</a:t>
            </a:r>
          </a:p>
          <a:p>
            <a:pPr lvl="1" indent="-457200">
              <a:spcBef>
                <a:spcPts val="0"/>
              </a:spcBef>
              <a:buFont typeface="+mj-lt"/>
              <a:buAutoNum type="arabicPeriod"/>
            </a:pPr>
            <a:r>
              <a:rPr lang="en-US" sz="1400" b="1" dirty="0"/>
              <a:t>Large Dice: cube shaped ¾” x ¾” x ¾” </a:t>
            </a:r>
          </a:p>
          <a:p>
            <a:pPr lvl="1" indent="-457200">
              <a:spcBef>
                <a:spcPts val="0"/>
              </a:spcBef>
              <a:buFont typeface="+mj-lt"/>
              <a:buAutoNum type="arabicPeriod"/>
            </a:pPr>
            <a:r>
              <a:rPr lang="en-US" sz="1400" b="1" dirty="0"/>
              <a:t>Medium dice: cube shaped ½” x ½” x ½”</a:t>
            </a:r>
          </a:p>
          <a:p>
            <a:pPr lvl="1" indent="-457200">
              <a:spcBef>
                <a:spcPts val="0"/>
              </a:spcBef>
              <a:buFont typeface="+mj-lt"/>
              <a:buAutoNum type="arabicPeriod"/>
            </a:pPr>
            <a:r>
              <a:rPr lang="en-US" sz="1400" b="1" dirty="0"/>
              <a:t>Small dice: cube shaped ¼” x ¼” x ¼”</a:t>
            </a:r>
          </a:p>
          <a:p>
            <a:pPr lvl="1" indent="-457200">
              <a:spcBef>
                <a:spcPts val="0"/>
              </a:spcBef>
              <a:buFont typeface="+mj-lt"/>
              <a:buAutoNum type="arabicPeriod"/>
            </a:pPr>
            <a:r>
              <a:rPr lang="en-US" sz="1400" b="1" dirty="0" err="1"/>
              <a:t>Brunoise</a:t>
            </a:r>
            <a:r>
              <a:rPr lang="en-US" sz="1400" b="1" dirty="0"/>
              <a:t>: very small dice 1/8” x 1/8” x 1/8”</a:t>
            </a:r>
          </a:p>
          <a:p>
            <a:pPr lvl="1" indent="-457200">
              <a:spcBef>
                <a:spcPts val="0"/>
              </a:spcBef>
              <a:buFont typeface="+mj-lt"/>
              <a:buAutoNum type="arabicPeriod"/>
            </a:pPr>
            <a:r>
              <a:rPr lang="en-US" sz="1400" b="1" dirty="0" err="1"/>
              <a:t>Paysanne</a:t>
            </a:r>
            <a:r>
              <a:rPr lang="en-US" sz="1400" b="1" dirty="0"/>
              <a:t>: square cut ½” x 1/2” x 1/8”</a:t>
            </a:r>
          </a:p>
          <a:p>
            <a:pPr lvl="1" indent="-457200">
              <a:spcBef>
                <a:spcPts val="0"/>
              </a:spcBef>
              <a:buFont typeface="+mj-lt"/>
              <a:buAutoNum type="arabicPeriod"/>
            </a:pPr>
            <a:r>
              <a:rPr lang="en-US" sz="1400" b="1" dirty="0" err="1"/>
              <a:t>Chifffonade</a:t>
            </a:r>
            <a:r>
              <a:rPr lang="en-US" sz="1400" b="1" dirty="0"/>
              <a:t>: leafy green vegetables such as spinach or basil that are stacked, rolled tightly, and then cut into long thin strips. Approximate width is 1/8” </a:t>
            </a:r>
          </a:p>
          <a:p>
            <a:pPr lvl="1" indent="-457200">
              <a:spcBef>
                <a:spcPts val="0"/>
              </a:spcBef>
              <a:buFont typeface="+mj-lt"/>
              <a:buAutoNum type="arabicPeriod"/>
            </a:pPr>
            <a:r>
              <a:rPr lang="en-US" sz="1400" b="1" dirty="0" err="1"/>
              <a:t>Tourne</a:t>
            </a:r>
            <a:r>
              <a:rPr lang="en-US" sz="1400" b="1" dirty="0"/>
              <a:t>: football shape, ¾” diameter, 2” long , seven equal sides and flat ended</a:t>
            </a:r>
          </a:p>
          <a:p>
            <a:pPr marL="457200" lvl="1" indent="0">
              <a:spcBef>
                <a:spcPts val="0"/>
              </a:spcBef>
              <a:buNone/>
            </a:pPr>
            <a:r>
              <a:rPr lang="en-US" sz="1400" b="1" dirty="0"/>
              <a:t>Pg. 125</a:t>
            </a:r>
          </a:p>
          <a:p>
            <a:pPr marL="0" lvl="0" indent="0" rtl="0">
              <a:spcBef>
                <a:spcPts val="0"/>
              </a:spcBef>
              <a:spcAft>
                <a:spcPts val="800"/>
              </a:spcAft>
              <a:buNone/>
            </a:pPr>
            <a:endParaRPr lang="en-US" b="1" dirty="0"/>
          </a:p>
        </p:txBody>
      </p:sp>
      <p:sp>
        <p:nvSpPr>
          <p:cNvPr id="191" name="Google Shape;191;p26"/>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3764792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2"/>
          <p:cNvSpPr txBox="1">
            <a:spLocks noGrp="1"/>
          </p:cNvSpPr>
          <p:nvPr>
            <p:ph type="ctrTitle"/>
          </p:nvPr>
        </p:nvSpPr>
        <p:spPr>
          <a:xfrm>
            <a:off x="1670104" y="1232450"/>
            <a:ext cx="5826466" cy="1736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4000" dirty="0"/>
              <a:t>Welcome!</a:t>
            </a:r>
            <a:endParaRPr sz="4000" dirty="0"/>
          </a:p>
        </p:txBody>
      </p:sp>
    </p:spTree>
    <p:extLst>
      <p:ext uri="{BB962C8B-B14F-4D97-AF65-F5344CB8AC3E}">
        <p14:creationId xmlns:p14="http://schemas.microsoft.com/office/powerpoint/2010/main" val="2838221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ctrTitle" idx="4294967295"/>
          </p:nvPr>
        </p:nvSpPr>
        <p:spPr>
          <a:xfrm>
            <a:off x="855300" y="-382309"/>
            <a:ext cx="7433400" cy="182181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400" dirty="0">
                <a:solidFill>
                  <a:schemeClr val="lt1"/>
                </a:solidFill>
              </a:rPr>
              <a:t>Culinary: handheld butane/propane torch</a:t>
            </a:r>
            <a:endParaRPr sz="4400" dirty="0">
              <a:solidFill>
                <a:schemeClr val="lt1"/>
              </a:solidFill>
            </a:endParaRPr>
          </a:p>
        </p:txBody>
      </p:sp>
      <p:sp>
        <p:nvSpPr>
          <p:cNvPr id="190" name="Google Shape;190;p26"/>
          <p:cNvSpPr txBox="1">
            <a:spLocks noGrp="1"/>
          </p:cNvSpPr>
          <p:nvPr>
            <p:ph type="subTitle" idx="4294967295"/>
          </p:nvPr>
        </p:nvSpPr>
        <p:spPr>
          <a:xfrm>
            <a:off x="855300" y="1439501"/>
            <a:ext cx="7433400" cy="784800"/>
          </a:xfrm>
          <a:prstGeom prst="rect">
            <a:avLst/>
          </a:prstGeom>
        </p:spPr>
        <p:txBody>
          <a:bodyPr spcFirstLastPara="1" wrap="square" lIns="0" tIns="0" rIns="0" bIns="0" anchor="t" anchorCtr="0">
            <a:noAutofit/>
          </a:bodyPr>
          <a:lstStyle/>
          <a:p>
            <a:pPr marL="342900" indent="-342900">
              <a:spcAft>
                <a:spcPts val="800"/>
              </a:spcAft>
            </a:pPr>
            <a:r>
              <a:rPr lang="en-US" b="1" dirty="0"/>
              <a:t>Handheld butane/propane torches can be used for finishing or caramelizing only any item, sweet or savory. </a:t>
            </a:r>
            <a:r>
              <a:rPr lang="en-US" sz="1400" b="1" dirty="0"/>
              <a:t>Pg. 9</a:t>
            </a:r>
            <a:endParaRPr lang="en-US" b="1" dirty="0"/>
          </a:p>
          <a:p>
            <a:pPr marL="0" lvl="0" indent="0" rtl="0">
              <a:spcBef>
                <a:spcPts val="0"/>
              </a:spcBef>
              <a:spcAft>
                <a:spcPts val="800"/>
              </a:spcAft>
              <a:buNone/>
            </a:pPr>
            <a:endParaRPr lang="en-US" b="1" dirty="0"/>
          </a:p>
        </p:txBody>
      </p:sp>
      <p:sp>
        <p:nvSpPr>
          <p:cNvPr id="191" name="Google Shape;191;p26"/>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261853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ctrTitle" idx="4294967295"/>
          </p:nvPr>
        </p:nvSpPr>
        <p:spPr>
          <a:xfrm>
            <a:off x="855300" y="-382309"/>
            <a:ext cx="7433400" cy="182181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400" dirty="0">
                <a:solidFill>
                  <a:schemeClr val="lt1"/>
                </a:solidFill>
              </a:rPr>
              <a:t>Culinary: prohibited equipment</a:t>
            </a:r>
            <a:endParaRPr sz="4400" dirty="0">
              <a:solidFill>
                <a:schemeClr val="lt1"/>
              </a:solidFill>
            </a:endParaRPr>
          </a:p>
        </p:txBody>
      </p:sp>
      <p:sp>
        <p:nvSpPr>
          <p:cNvPr id="190" name="Google Shape;190;p26"/>
          <p:cNvSpPr txBox="1">
            <a:spLocks noGrp="1"/>
          </p:cNvSpPr>
          <p:nvPr>
            <p:ph type="subTitle" idx="4294967295"/>
          </p:nvPr>
        </p:nvSpPr>
        <p:spPr>
          <a:xfrm>
            <a:off x="855300" y="1439501"/>
            <a:ext cx="7433400" cy="784800"/>
          </a:xfrm>
          <a:prstGeom prst="rect">
            <a:avLst/>
          </a:prstGeom>
        </p:spPr>
        <p:txBody>
          <a:bodyPr spcFirstLastPara="1" wrap="square" lIns="0" tIns="0" rIns="0" bIns="0" anchor="t" anchorCtr="0">
            <a:noAutofit/>
          </a:bodyPr>
          <a:lstStyle/>
          <a:p>
            <a:pPr marL="342900" indent="-342900">
              <a:spcAft>
                <a:spcPts val="800"/>
              </a:spcAft>
            </a:pPr>
            <a:r>
              <a:rPr lang="en-US" b="1" dirty="0"/>
              <a:t>Equipment may not be stacked in the workspace. </a:t>
            </a:r>
            <a:r>
              <a:rPr lang="en-US" sz="1400" b="1" dirty="0"/>
              <a:t>Pg. 9</a:t>
            </a:r>
          </a:p>
          <a:p>
            <a:pPr marL="342900" indent="-342900">
              <a:spcAft>
                <a:spcPts val="800"/>
              </a:spcAft>
            </a:pPr>
            <a:r>
              <a:rPr lang="en-US" b="1" dirty="0"/>
              <a:t>Cutting guides i.e. cutting boards with rulers or other measurement aides for knife cuts </a:t>
            </a:r>
            <a:r>
              <a:rPr lang="en-US" sz="1400" b="1" dirty="0"/>
              <a:t>pg. 9</a:t>
            </a:r>
            <a:endParaRPr lang="en-US" b="1" dirty="0"/>
          </a:p>
          <a:p>
            <a:pPr marL="0" lvl="0" indent="0" rtl="0">
              <a:spcBef>
                <a:spcPts val="0"/>
              </a:spcBef>
              <a:spcAft>
                <a:spcPts val="800"/>
              </a:spcAft>
              <a:buNone/>
            </a:pPr>
            <a:endParaRPr lang="en-US" b="1" dirty="0"/>
          </a:p>
        </p:txBody>
      </p:sp>
      <p:sp>
        <p:nvSpPr>
          <p:cNvPr id="191" name="Google Shape;191;p26"/>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21</a:t>
            </a:fld>
            <a:endParaRPr/>
          </a:p>
        </p:txBody>
      </p:sp>
    </p:spTree>
    <p:extLst>
      <p:ext uri="{BB962C8B-B14F-4D97-AF65-F5344CB8AC3E}">
        <p14:creationId xmlns:p14="http://schemas.microsoft.com/office/powerpoint/2010/main" val="913706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ctrTitle" idx="4294967295"/>
          </p:nvPr>
        </p:nvSpPr>
        <p:spPr>
          <a:xfrm>
            <a:off x="855300" y="-382309"/>
            <a:ext cx="7433400" cy="182181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400" dirty="0">
                <a:solidFill>
                  <a:schemeClr val="lt1"/>
                </a:solidFill>
              </a:rPr>
              <a:t>Culinary: recipe costing</a:t>
            </a:r>
            <a:endParaRPr sz="4400" dirty="0">
              <a:solidFill>
                <a:schemeClr val="lt1"/>
              </a:solidFill>
            </a:endParaRPr>
          </a:p>
        </p:txBody>
      </p:sp>
      <p:sp>
        <p:nvSpPr>
          <p:cNvPr id="190" name="Google Shape;190;p26"/>
          <p:cNvSpPr txBox="1">
            <a:spLocks noGrp="1"/>
          </p:cNvSpPr>
          <p:nvPr>
            <p:ph type="subTitle" idx="4294967295"/>
          </p:nvPr>
        </p:nvSpPr>
        <p:spPr>
          <a:xfrm>
            <a:off x="855300" y="1439501"/>
            <a:ext cx="7433400" cy="784800"/>
          </a:xfrm>
          <a:prstGeom prst="rect">
            <a:avLst/>
          </a:prstGeom>
        </p:spPr>
        <p:txBody>
          <a:bodyPr spcFirstLastPara="1" wrap="square" lIns="0" tIns="0" rIns="0" bIns="0" anchor="t" anchorCtr="0">
            <a:noAutofit/>
          </a:bodyPr>
          <a:lstStyle/>
          <a:p>
            <a:pPr marL="342900" indent="-342900">
              <a:spcAft>
                <a:spcPts val="800"/>
              </a:spcAft>
            </a:pPr>
            <a:r>
              <a:rPr lang="en-US" b="1" dirty="0"/>
              <a:t>Salt and pepper may be included at 1% of total cost, and drying oil (for deep frying) may be included at 2% total cost. All other ingredients must be costed out.  </a:t>
            </a:r>
            <a:r>
              <a:rPr lang="en-US" sz="1400" b="1" dirty="0"/>
              <a:t>Pg. 10</a:t>
            </a:r>
            <a:endParaRPr lang="en-US" b="1" dirty="0"/>
          </a:p>
          <a:p>
            <a:pPr marL="0" lvl="0" indent="0" rtl="0">
              <a:spcBef>
                <a:spcPts val="0"/>
              </a:spcBef>
              <a:spcAft>
                <a:spcPts val="800"/>
              </a:spcAft>
              <a:buNone/>
            </a:pPr>
            <a:endParaRPr lang="en-US" b="1" dirty="0"/>
          </a:p>
        </p:txBody>
      </p:sp>
      <p:sp>
        <p:nvSpPr>
          <p:cNvPr id="191" name="Google Shape;191;p26"/>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1857733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ctrTitle" idx="4294967295"/>
          </p:nvPr>
        </p:nvSpPr>
        <p:spPr>
          <a:xfrm>
            <a:off x="855300" y="-382309"/>
            <a:ext cx="7433400" cy="182181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400" dirty="0">
                <a:solidFill>
                  <a:schemeClr val="lt1"/>
                </a:solidFill>
              </a:rPr>
              <a:t>Culinary: Product Check-in and Report to Competition</a:t>
            </a:r>
            <a:endParaRPr sz="4400" dirty="0">
              <a:solidFill>
                <a:schemeClr val="lt1"/>
              </a:solidFill>
            </a:endParaRPr>
          </a:p>
        </p:txBody>
      </p:sp>
      <p:sp>
        <p:nvSpPr>
          <p:cNvPr id="190" name="Google Shape;190;p26"/>
          <p:cNvSpPr txBox="1">
            <a:spLocks noGrp="1"/>
          </p:cNvSpPr>
          <p:nvPr>
            <p:ph type="subTitle" idx="4294967295"/>
          </p:nvPr>
        </p:nvSpPr>
        <p:spPr>
          <a:xfrm>
            <a:off x="855300" y="1439501"/>
            <a:ext cx="7433400" cy="784800"/>
          </a:xfrm>
          <a:prstGeom prst="rect">
            <a:avLst/>
          </a:prstGeom>
        </p:spPr>
        <p:txBody>
          <a:bodyPr spcFirstLastPara="1" wrap="square" lIns="0" tIns="0" rIns="0" bIns="0" anchor="t" anchorCtr="0">
            <a:noAutofit/>
          </a:bodyPr>
          <a:lstStyle/>
          <a:p>
            <a:pPr marL="342900" indent="-342900">
              <a:spcAft>
                <a:spcPts val="800"/>
              </a:spcAft>
            </a:pPr>
            <a:r>
              <a:rPr lang="en-US" b="1" dirty="0"/>
              <a:t>Have been renamed for clarity. There will be two separate locations for reporting.  </a:t>
            </a:r>
            <a:r>
              <a:rPr lang="en-US" sz="1400" b="1" dirty="0"/>
              <a:t>Pg. 11</a:t>
            </a:r>
            <a:endParaRPr lang="en-US" b="1" dirty="0"/>
          </a:p>
          <a:p>
            <a:pPr marL="0" lvl="0" indent="0" rtl="0">
              <a:spcBef>
                <a:spcPts val="0"/>
              </a:spcBef>
              <a:spcAft>
                <a:spcPts val="800"/>
              </a:spcAft>
              <a:buNone/>
            </a:pPr>
            <a:endParaRPr lang="en-US" b="1" dirty="0"/>
          </a:p>
        </p:txBody>
      </p:sp>
      <p:sp>
        <p:nvSpPr>
          <p:cNvPr id="191" name="Google Shape;191;p26"/>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827729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ctrTitle" idx="4294967295"/>
          </p:nvPr>
        </p:nvSpPr>
        <p:spPr>
          <a:xfrm>
            <a:off x="855300" y="-382309"/>
            <a:ext cx="7433400" cy="182181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400" dirty="0">
                <a:solidFill>
                  <a:schemeClr val="lt1"/>
                </a:solidFill>
              </a:rPr>
              <a:t>Culinary: Workspace Blueprint</a:t>
            </a:r>
            <a:endParaRPr sz="4400" dirty="0">
              <a:solidFill>
                <a:schemeClr val="lt1"/>
              </a:solidFill>
            </a:endParaRPr>
          </a:p>
        </p:txBody>
      </p:sp>
      <p:sp>
        <p:nvSpPr>
          <p:cNvPr id="190" name="Google Shape;190;p26"/>
          <p:cNvSpPr txBox="1">
            <a:spLocks noGrp="1"/>
          </p:cNvSpPr>
          <p:nvPr>
            <p:ph type="subTitle" idx="4294967295"/>
          </p:nvPr>
        </p:nvSpPr>
        <p:spPr>
          <a:xfrm>
            <a:off x="855300" y="1439501"/>
            <a:ext cx="7433400" cy="784800"/>
          </a:xfrm>
          <a:prstGeom prst="rect">
            <a:avLst/>
          </a:prstGeom>
        </p:spPr>
        <p:txBody>
          <a:bodyPr spcFirstLastPara="1" wrap="square" lIns="0" tIns="0" rIns="0" bIns="0" anchor="t" anchorCtr="0">
            <a:noAutofit/>
          </a:bodyPr>
          <a:lstStyle/>
          <a:p>
            <a:pPr marL="342900" indent="-342900">
              <a:spcAft>
                <a:spcPts val="800"/>
              </a:spcAft>
            </a:pPr>
            <a:r>
              <a:rPr lang="en-US" b="1" dirty="0"/>
              <a:t>The Culinary Workspace Blueprint orientation rotated. </a:t>
            </a:r>
            <a:r>
              <a:rPr lang="en-US" sz="1400" b="1" dirty="0"/>
              <a:t>Pg. 18</a:t>
            </a:r>
            <a:endParaRPr lang="en-US" b="1" dirty="0"/>
          </a:p>
          <a:p>
            <a:pPr marL="0" lvl="0" indent="0" rtl="0">
              <a:spcBef>
                <a:spcPts val="0"/>
              </a:spcBef>
              <a:spcAft>
                <a:spcPts val="800"/>
              </a:spcAft>
              <a:buNone/>
            </a:pPr>
            <a:endParaRPr lang="en-US" b="1" dirty="0"/>
          </a:p>
        </p:txBody>
      </p:sp>
      <p:sp>
        <p:nvSpPr>
          <p:cNvPr id="191" name="Google Shape;191;p26"/>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877807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ctrTitle" idx="4294967295"/>
          </p:nvPr>
        </p:nvSpPr>
        <p:spPr>
          <a:xfrm>
            <a:off x="855300" y="-382309"/>
            <a:ext cx="7433400" cy="182181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400" dirty="0">
                <a:solidFill>
                  <a:schemeClr val="lt1"/>
                </a:solidFill>
              </a:rPr>
              <a:t>Culinary: New Recipe and Costing Examples Provided</a:t>
            </a:r>
            <a:endParaRPr sz="4400" dirty="0">
              <a:solidFill>
                <a:schemeClr val="lt1"/>
              </a:solidFill>
            </a:endParaRPr>
          </a:p>
        </p:txBody>
      </p:sp>
      <p:sp>
        <p:nvSpPr>
          <p:cNvPr id="190" name="Google Shape;190;p26"/>
          <p:cNvSpPr txBox="1">
            <a:spLocks noGrp="1"/>
          </p:cNvSpPr>
          <p:nvPr>
            <p:ph type="subTitle" idx="4294967295"/>
          </p:nvPr>
        </p:nvSpPr>
        <p:spPr>
          <a:xfrm>
            <a:off x="855300" y="1439501"/>
            <a:ext cx="7433400" cy="784800"/>
          </a:xfrm>
          <a:prstGeom prst="rect">
            <a:avLst/>
          </a:prstGeom>
        </p:spPr>
        <p:txBody>
          <a:bodyPr spcFirstLastPara="1" wrap="square" lIns="0" tIns="0" rIns="0" bIns="0" anchor="t" anchorCtr="0">
            <a:noAutofit/>
          </a:bodyPr>
          <a:lstStyle/>
          <a:p>
            <a:pPr marL="342900" indent="-342900">
              <a:spcAft>
                <a:spcPts val="800"/>
              </a:spcAft>
            </a:pPr>
            <a:r>
              <a:rPr lang="en-US" b="1" dirty="0"/>
              <a:t>New recipe and costing examples provided. </a:t>
            </a:r>
            <a:r>
              <a:rPr lang="en-US" sz="1400" b="1" dirty="0"/>
              <a:t>Pgs. 20-24</a:t>
            </a:r>
            <a:endParaRPr lang="en-US" b="1" dirty="0"/>
          </a:p>
          <a:p>
            <a:pPr marL="0" lvl="0" indent="0" rtl="0">
              <a:spcBef>
                <a:spcPts val="0"/>
              </a:spcBef>
              <a:spcAft>
                <a:spcPts val="800"/>
              </a:spcAft>
              <a:buNone/>
            </a:pPr>
            <a:endParaRPr lang="en-US" b="1" dirty="0"/>
          </a:p>
        </p:txBody>
      </p:sp>
      <p:sp>
        <p:nvSpPr>
          <p:cNvPr id="191" name="Google Shape;191;p26"/>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3318078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ctrTitle" idx="4294967295"/>
          </p:nvPr>
        </p:nvSpPr>
        <p:spPr>
          <a:xfrm>
            <a:off x="855300" y="151846"/>
            <a:ext cx="7433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400" dirty="0">
                <a:solidFill>
                  <a:schemeClr val="lt1"/>
                </a:solidFill>
              </a:rPr>
              <a:t>Management: Proposal Submission</a:t>
            </a:r>
            <a:endParaRPr sz="4400" dirty="0">
              <a:solidFill>
                <a:schemeClr val="lt1"/>
              </a:solidFill>
            </a:endParaRPr>
          </a:p>
        </p:txBody>
      </p:sp>
      <p:sp>
        <p:nvSpPr>
          <p:cNvPr id="190" name="Google Shape;190;p26"/>
          <p:cNvSpPr txBox="1">
            <a:spLocks noGrp="1"/>
          </p:cNvSpPr>
          <p:nvPr>
            <p:ph type="subTitle" idx="4294967295"/>
          </p:nvPr>
        </p:nvSpPr>
        <p:spPr>
          <a:xfrm>
            <a:off x="855300" y="1311646"/>
            <a:ext cx="7433400" cy="784800"/>
          </a:xfrm>
          <a:prstGeom prst="rect">
            <a:avLst/>
          </a:prstGeom>
        </p:spPr>
        <p:txBody>
          <a:bodyPr spcFirstLastPara="1" wrap="square" lIns="0" tIns="0" rIns="0" bIns="0" anchor="t" anchorCtr="0">
            <a:noAutofit/>
          </a:bodyPr>
          <a:lstStyle/>
          <a:p>
            <a:pPr marL="0" lvl="0" indent="0" rtl="0">
              <a:spcBef>
                <a:spcPts val="0"/>
              </a:spcBef>
              <a:spcAft>
                <a:spcPts val="800"/>
              </a:spcAft>
              <a:buNone/>
            </a:pPr>
            <a:r>
              <a:rPr lang="en-US" b="1" dirty="0"/>
              <a:t>All contents of the written proposal must be submitted as a single PDF document. </a:t>
            </a:r>
            <a:r>
              <a:rPr lang="en-US" sz="1400" b="1" dirty="0"/>
              <a:t>pg. 31</a:t>
            </a:r>
            <a:endParaRPr sz="4000" b="1" dirty="0"/>
          </a:p>
        </p:txBody>
      </p:sp>
      <p:sp>
        <p:nvSpPr>
          <p:cNvPr id="191" name="Google Shape;191;p26"/>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26</a:t>
            </a:fld>
            <a:endParaRPr/>
          </a:p>
        </p:txBody>
      </p:sp>
    </p:spTree>
    <p:extLst>
      <p:ext uri="{BB962C8B-B14F-4D97-AF65-F5344CB8AC3E}">
        <p14:creationId xmlns:p14="http://schemas.microsoft.com/office/powerpoint/2010/main" val="2467445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ctrTitle" idx="4294967295"/>
          </p:nvPr>
        </p:nvSpPr>
        <p:spPr>
          <a:xfrm>
            <a:off x="855300" y="151846"/>
            <a:ext cx="7433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400" dirty="0">
                <a:solidFill>
                  <a:schemeClr val="lt1"/>
                </a:solidFill>
              </a:rPr>
              <a:t>Management: Check-in</a:t>
            </a:r>
            <a:endParaRPr sz="4400" dirty="0">
              <a:solidFill>
                <a:schemeClr val="lt1"/>
              </a:solidFill>
            </a:endParaRPr>
          </a:p>
        </p:txBody>
      </p:sp>
      <p:sp>
        <p:nvSpPr>
          <p:cNvPr id="190" name="Google Shape;190;p26"/>
          <p:cNvSpPr txBox="1">
            <a:spLocks noGrp="1"/>
          </p:cNvSpPr>
          <p:nvPr>
            <p:ph type="subTitle" idx="4294967295"/>
          </p:nvPr>
        </p:nvSpPr>
        <p:spPr>
          <a:xfrm>
            <a:off x="855300" y="1311646"/>
            <a:ext cx="7433400" cy="784800"/>
          </a:xfrm>
          <a:prstGeom prst="rect">
            <a:avLst/>
          </a:prstGeom>
        </p:spPr>
        <p:txBody>
          <a:bodyPr spcFirstLastPara="1" wrap="square" lIns="0" tIns="0" rIns="0" bIns="0" anchor="t" anchorCtr="0">
            <a:noAutofit/>
          </a:bodyPr>
          <a:lstStyle/>
          <a:p>
            <a:pPr marL="0" lvl="0" indent="0" rtl="0">
              <a:spcBef>
                <a:spcPts val="0"/>
              </a:spcBef>
              <a:spcAft>
                <a:spcPts val="800"/>
              </a:spcAft>
              <a:buNone/>
            </a:pPr>
            <a:r>
              <a:rPr lang="en-US" b="1" dirty="0"/>
              <a:t>Teams will be penalized 1 point per each incomplete/incorrect check-in attempt up to 5 points.    </a:t>
            </a:r>
            <a:r>
              <a:rPr lang="en-US" sz="1400" b="1" dirty="0"/>
              <a:t>pgs. 33 and 36</a:t>
            </a:r>
            <a:endParaRPr sz="4000" b="1" dirty="0"/>
          </a:p>
        </p:txBody>
      </p:sp>
      <p:sp>
        <p:nvSpPr>
          <p:cNvPr id="191" name="Google Shape;191;p26"/>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27</a:t>
            </a:fld>
            <a:endParaRPr/>
          </a:p>
        </p:txBody>
      </p:sp>
    </p:spTree>
    <p:extLst>
      <p:ext uri="{BB962C8B-B14F-4D97-AF65-F5344CB8AC3E}">
        <p14:creationId xmlns:p14="http://schemas.microsoft.com/office/powerpoint/2010/main" val="669041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ctrTitle" idx="4294967295"/>
          </p:nvPr>
        </p:nvSpPr>
        <p:spPr>
          <a:xfrm>
            <a:off x="855300" y="151846"/>
            <a:ext cx="7433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400" dirty="0">
                <a:solidFill>
                  <a:schemeClr val="lt1"/>
                </a:solidFill>
              </a:rPr>
              <a:t>Management: Written Proposal</a:t>
            </a:r>
            <a:endParaRPr sz="4400" dirty="0">
              <a:solidFill>
                <a:schemeClr val="lt1"/>
              </a:solidFill>
            </a:endParaRPr>
          </a:p>
        </p:txBody>
      </p:sp>
      <p:sp>
        <p:nvSpPr>
          <p:cNvPr id="190" name="Google Shape;190;p26"/>
          <p:cNvSpPr txBox="1">
            <a:spLocks noGrp="1"/>
          </p:cNvSpPr>
          <p:nvPr>
            <p:ph type="subTitle" idx="4294967295"/>
          </p:nvPr>
        </p:nvSpPr>
        <p:spPr>
          <a:xfrm>
            <a:off x="855300" y="1311646"/>
            <a:ext cx="7433400" cy="784800"/>
          </a:xfrm>
          <a:prstGeom prst="rect">
            <a:avLst/>
          </a:prstGeom>
        </p:spPr>
        <p:txBody>
          <a:bodyPr spcFirstLastPara="1" wrap="square" lIns="0" tIns="0" rIns="0" bIns="0" anchor="t" anchorCtr="0">
            <a:noAutofit/>
          </a:bodyPr>
          <a:lstStyle/>
          <a:p>
            <a:pPr marL="0" lvl="0" indent="0" rtl="0">
              <a:spcBef>
                <a:spcPts val="0"/>
              </a:spcBef>
              <a:spcAft>
                <a:spcPts val="800"/>
              </a:spcAft>
              <a:buNone/>
            </a:pPr>
            <a:r>
              <a:rPr lang="en-US" b="1" dirty="0"/>
              <a:t>Each section of the written proposal must include a tab that is labeled with its corresponding section. </a:t>
            </a:r>
            <a:r>
              <a:rPr lang="en-US" sz="1400" b="1" dirty="0"/>
              <a:t>pg. 34</a:t>
            </a:r>
            <a:endParaRPr sz="4000" b="1" dirty="0"/>
          </a:p>
        </p:txBody>
      </p:sp>
      <p:sp>
        <p:nvSpPr>
          <p:cNvPr id="191" name="Google Shape;191;p26"/>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28</a:t>
            </a:fld>
            <a:endParaRPr/>
          </a:p>
        </p:txBody>
      </p:sp>
    </p:spTree>
    <p:extLst>
      <p:ext uri="{BB962C8B-B14F-4D97-AF65-F5344CB8AC3E}">
        <p14:creationId xmlns:p14="http://schemas.microsoft.com/office/powerpoint/2010/main" val="2723096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ctrTitle" idx="4294967295"/>
          </p:nvPr>
        </p:nvSpPr>
        <p:spPr>
          <a:xfrm>
            <a:off x="855300" y="151846"/>
            <a:ext cx="7433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400" dirty="0">
                <a:solidFill>
                  <a:schemeClr val="lt1"/>
                </a:solidFill>
              </a:rPr>
              <a:t>Management: Recipe Costing</a:t>
            </a:r>
            <a:endParaRPr sz="4400" dirty="0">
              <a:solidFill>
                <a:schemeClr val="lt1"/>
              </a:solidFill>
            </a:endParaRPr>
          </a:p>
        </p:txBody>
      </p:sp>
      <p:sp>
        <p:nvSpPr>
          <p:cNvPr id="190" name="Google Shape;190;p26"/>
          <p:cNvSpPr txBox="1">
            <a:spLocks noGrp="1"/>
          </p:cNvSpPr>
          <p:nvPr>
            <p:ph type="subTitle" idx="4294967295"/>
          </p:nvPr>
        </p:nvSpPr>
        <p:spPr>
          <a:xfrm>
            <a:off x="855300" y="1311646"/>
            <a:ext cx="7433400" cy="784800"/>
          </a:xfrm>
          <a:prstGeom prst="rect">
            <a:avLst/>
          </a:prstGeom>
        </p:spPr>
        <p:txBody>
          <a:bodyPr spcFirstLastPara="1" wrap="square" lIns="0" tIns="0" rIns="0" bIns="0" anchor="t" anchorCtr="0">
            <a:noAutofit/>
          </a:bodyPr>
          <a:lstStyle/>
          <a:p>
            <a:pPr marL="342900" indent="-342900">
              <a:spcAft>
                <a:spcPts val="800"/>
              </a:spcAft>
            </a:pPr>
            <a:r>
              <a:rPr lang="en-US" b="1" dirty="0"/>
              <a:t>Salt and pepper may be included at 1% of the total cost. </a:t>
            </a:r>
            <a:r>
              <a:rPr lang="en-US" sz="1400" b="1" dirty="0"/>
              <a:t>pg. 35</a:t>
            </a:r>
          </a:p>
          <a:p>
            <a:pPr marL="342900" indent="-342900">
              <a:spcAft>
                <a:spcPts val="800"/>
              </a:spcAft>
            </a:pPr>
            <a:r>
              <a:rPr lang="en-US" b="1" dirty="0"/>
              <a:t>Frying oil for deep frying may be included at 2% of the total cost. </a:t>
            </a:r>
            <a:r>
              <a:rPr lang="en-US" sz="1400" b="1" dirty="0"/>
              <a:t>Pg. 35</a:t>
            </a:r>
          </a:p>
          <a:p>
            <a:pPr marL="342900" indent="-342900">
              <a:spcAft>
                <a:spcPts val="800"/>
              </a:spcAft>
            </a:pPr>
            <a:r>
              <a:rPr lang="en-US" b="1" dirty="0"/>
              <a:t>All other ingredients must be costed out. </a:t>
            </a:r>
            <a:r>
              <a:rPr lang="en-US" sz="1400" b="1" dirty="0"/>
              <a:t>Pg. 35</a:t>
            </a:r>
            <a:endParaRPr lang="en-US" b="1" dirty="0"/>
          </a:p>
          <a:p>
            <a:pPr marL="342900" indent="-342900">
              <a:spcAft>
                <a:spcPts val="800"/>
              </a:spcAft>
            </a:pPr>
            <a:endParaRPr sz="4000" b="1" dirty="0"/>
          </a:p>
        </p:txBody>
      </p:sp>
      <p:sp>
        <p:nvSpPr>
          <p:cNvPr id="191" name="Google Shape;191;p26"/>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29</a:t>
            </a:fld>
            <a:endParaRPr/>
          </a:p>
        </p:txBody>
      </p:sp>
    </p:spTree>
    <p:extLst>
      <p:ext uri="{BB962C8B-B14F-4D97-AF65-F5344CB8AC3E}">
        <p14:creationId xmlns:p14="http://schemas.microsoft.com/office/powerpoint/2010/main" val="1511170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ctrTitle" idx="4294967295"/>
          </p:nvPr>
        </p:nvSpPr>
        <p:spPr>
          <a:xfrm>
            <a:off x="-1580662" y="148113"/>
            <a:ext cx="5018400" cy="607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dirty="0"/>
              <a:t>Hello!</a:t>
            </a:r>
            <a:endParaRPr sz="4800" dirty="0"/>
          </a:p>
        </p:txBody>
      </p:sp>
      <p:sp>
        <p:nvSpPr>
          <p:cNvPr id="79" name="Google Shape;79;p14"/>
          <p:cNvSpPr txBox="1">
            <a:spLocks noGrp="1"/>
          </p:cNvSpPr>
          <p:nvPr>
            <p:ph type="subTitle" idx="4294967295"/>
          </p:nvPr>
        </p:nvSpPr>
        <p:spPr>
          <a:xfrm>
            <a:off x="320945" y="2762823"/>
            <a:ext cx="1744276" cy="121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US" sz="1600" b="1" dirty="0"/>
              <a:t>Jonathan Baynham, </a:t>
            </a:r>
          </a:p>
          <a:p>
            <a:pPr marL="0" lvl="0" indent="0" algn="ctr" rtl="0">
              <a:spcBef>
                <a:spcPts val="0"/>
              </a:spcBef>
              <a:spcAft>
                <a:spcPts val="0"/>
              </a:spcAft>
              <a:buNone/>
            </a:pPr>
            <a:r>
              <a:rPr lang="en-US" sz="1400" i="1" dirty="0"/>
              <a:t>Executive Director, Education Foundation</a:t>
            </a:r>
            <a:endParaRPr sz="1400" i="1" dirty="0"/>
          </a:p>
        </p:txBody>
      </p:sp>
      <p:sp>
        <p:nvSpPr>
          <p:cNvPr id="80" name="Google Shape;80;p14"/>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81" name="Google Shape;81;p14"/>
          <p:cNvPicPr preferRelativeResize="0"/>
          <p:nvPr/>
        </p:nvPicPr>
        <p:blipFill>
          <a:blip r:embed="rId3">
            <a:alphaModFix/>
          </a:blip>
          <a:stretch>
            <a:fillRect/>
          </a:stretch>
        </p:blipFill>
        <p:spPr>
          <a:xfrm>
            <a:off x="125233" y="620374"/>
            <a:ext cx="2135700" cy="2142449"/>
          </a:xfrm>
          <a:prstGeom prst="rect">
            <a:avLst/>
          </a:prstGeom>
          <a:noFill/>
          <a:ln>
            <a:noFill/>
          </a:ln>
        </p:spPr>
      </p:pic>
      <p:pic>
        <p:nvPicPr>
          <p:cNvPr id="7" name="Google Shape;81;p14">
            <a:extLst>
              <a:ext uri="{FF2B5EF4-FFF2-40B4-BE49-F238E27FC236}">
                <a16:creationId xmlns:a16="http://schemas.microsoft.com/office/drawing/2014/main" id="{382F7DBE-7DF8-471E-8D0B-C99C0F277839}"/>
              </a:ext>
            </a:extLst>
          </p:cNvPr>
          <p:cNvPicPr preferRelativeResize="0"/>
          <p:nvPr/>
        </p:nvPicPr>
        <p:blipFill>
          <a:blip r:embed="rId3">
            <a:alphaModFix/>
          </a:blip>
          <a:stretch>
            <a:fillRect/>
          </a:stretch>
        </p:blipFill>
        <p:spPr>
          <a:xfrm>
            <a:off x="3460077" y="620373"/>
            <a:ext cx="2135700" cy="2142449"/>
          </a:xfrm>
          <a:prstGeom prst="rect">
            <a:avLst/>
          </a:prstGeom>
          <a:noFill/>
          <a:ln>
            <a:noFill/>
          </a:ln>
        </p:spPr>
      </p:pic>
      <p:pic>
        <p:nvPicPr>
          <p:cNvPr id="8" name="Google Shape;81;p14">
            <a:extLst>
              <a:ext uri="{FF2B5EF4-FFF2-40B4-BE49-F238E27FC236}">
                <a16:creationId xmlns:a16="http://schemas.microsoft.com/office/drawing/2014/main" id="{6D8B2C1B-207F-40AC-B9B2-93DE4BD13607}"/>
              </a:ext>
            </a:extLst>
          </p:cNvPr>
          <p:cNvPicPr preferRelativeResize="0"/>
          <p:nvPr/>
        </p:nvPicPr>
        <p:blipFill>
          <a:blip r:embed="rId3">
            <a:alphaModFix/>
          </a:blip>
          <a:stretch>
            <a:fillRect/>
          </a:stretch>
        </p:blipFill>
        <p:spPr>
          <a:xfrm>
            <a:off x="6883067" y="620375"/>
            <a:ext cx="2135700" cy="2142449"/>
          </a:xfrm>
          <a:prstGeom prst="rect">
            <a:avLst/>
          </a:prstGeom>
          <a:noFill/>
          <a:ln>
            <a:noFill/>
          </a:ln>
        </p:spPr>
      </p:pic>
      <p:sp>
        <p:nvSpPr>
          <p:cNvPr id="9" name="Google Shape;79;p14">
            <a:extLst>
              <a:ext uri="{FF2B5EF4-FFF2-40B4-BE49-F238E27FC236}">
                <a16:creationId xmlns:a16="http://schemas.microsoft.com/office/drawing/2014/main" id="{9BA579E1-AF16-43DA-BEC7-EFE159A03096}"/>
              </a:ext>
            </a:extLst>
          </p:cNvPr>
          <p:cNvSpPr txBox="1">
            <a:spLocks/>
          </p:cNvSpPr>
          <p:nvPr/>
        </p:nvSpPr>
        <p:spPr>
          <a:xfrm>
            <a:off x="3655789" y="2762823"/>
            <a:ext cx="1744276" cy="121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1pPr>
            <a:lvl2pPr marL="914400" marR="0" lvl="1" indent="-381000" algn="l" rtl="0">
              <a:lnSpc>
                <a:spcPct val="115000"/>
              </a:lnSpc>
              <a:spcBef>
                <a:spcPts val="800"/>
              </a:spcBef>
              <a:spcAft>
                <a:spcPts val="0"/>
              </a:spcAft>
              <a:buClr>
                <a:schemeClr val="accent5"/>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2pPr>
            <a:lvl3pPr marL="1371600" marR="0" lvl="2" indent="-381000" algn="l" rtl="0">
              <a:lnSpc>
                <a:spcPct val="115000"/>
              </a:lnSpc>
              <a:spcBef>
                <a:spcPts val="800"/>
              </a:spcBef>
              <a:spcAft>
                <a:spcPts val="0"/>
              </a:spcAft>
              <a:buClr>
                <a:schemeClr val="accent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3pPr>
            <a:lvl4pPr marL="1828800" marR="0" lvl="3" indent="-381000" algn="l" rtl="0">
              <a:lnSpc>
                <a:spcPct val="115000"/>
              </a:lnSpc>
              <a:spcBef>
                <a:spcPts val="80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4pPr>
            <a:lvl5pPr marL="2286000" marR="0" lvl="4" indent="-381000" algn="l" rtl="0">
              <a:lnSpc>
                <a:spcPct val="115000"/>
              </a:lnSpc>
              <a:spcBef>
                <a:spcPts val="80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5pPr>
            <a:lvl6pPr marL="2743200" marR="0" lvl="5" indent="-381000" algn="l" rtl="0">
              <a:lnSpc>
                <a:spcPct val="115000"/>
              </a:lnSpc>
              <a:spcBef>
                <a:spcPts val="80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6pPr>
            <a:lvl7pPr marL="3200400" marR="0" lvl="6" indent="-381000" algn="l" rtl="0">
              <a:lnSpc>
                <a:spcPct val="115000"/>
              </a:lnSpc>
              <a:spcBef>
                <a:spcPts val="80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7pPr>
            <a:lvl8pPr marL="3657600" marR="0" lvl="7" indent="-381000" algn="l" rtl="0">
              <a:lnSpc>
                <a:spcPct val="115000"/>
              </a:lnSpc>
              <a:spcBef>
                <a:spcPts val="80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8pPr>
            <a:lvl9pPr marL="4114800" marR="0" lvl="8" indent="-381000" algn="l" rtl="0">
              <a:lnSpc>
                <a:spcPct val="115000"/>
              </a:lnSpc>
              <a:spcBef>
                <a:spcPts val="800"/>
              </a:spcBef>
              <a:spcAft>
                <a:spcPts val="80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9pPr>
          </a:lstStyle>
          <a:p>
            <a:pPr marL="0" indent="0" algn="ctr">
              <a:buFont typeface="Bellota Text Light"/>
              <a:buNone/>
            </a:pPr>
            <a:r>
              <a:rPr lang="en-US" sz="1600" b="1" dirty="0"/>
              <a:t>Mistica Maples-Adams</a:t>
            </a:r>
          </a:p>
          <a:p>
            <a:pPr marL="0" indent="0" algn="ctr">
              <a:buFont typeface="Bellota Text Light"/>
              <a:buNone/>
            </a:pPr>
            <a:r>
              <a:rPr lang="en-US" sz="1400" i="1" dirty="0"/>
              <a:t>Program Manager, Education Foundation</a:t>
            </a:r>
          </a:p>
        </p:txBody>
      </p:sp>
      <p:sp>
        <p:nvSpPr>
          <p:cNvPr id="12" name="Google Shape;79;p14">
            <a:extLst>
              <a:ext uri="{FF2B5EF4-FFF2-40B4-BE49-F238E27FC236}">
                <a16:creationId xmlns:a16="http://schemas.microsoft.com/office/drawing/2014/main" id="{D58D49D3-623E-4DB3-8793-0576F7B41C56}"/>
              </a:ext>
            </a:extLst>
          </p:cNvPr>
          <p:cNvSpPr txBox="1">
            <a:spLocks/>
          </p:cNvSpPr>
          <p:nvPr/>
        </p:nvSpPr>
        <p:spPr>
          <a:xfrm>
            <a:off x="7078779" y="2762823"/>
            <a:ext cx="1744276" cy="12117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accent4"/>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1pPr>
            <a:lvl2pPr marL="914400" marR="0" lvl="1" indent="-381000" algn="l" rtl="0">
              <a:lnSpc>
                <a:spcPct val="115000"/>
              </a:lnSpc>
              <a:spcBef>
                <a:spcPts val="800"/>
              </a:spcBef>
              <a:spcAft>
                <a:spcPts val="0"/>
              </a:spcAft>
              <a:buClr>
                <a:schemeClr val="accent5"/>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2pPr>
            <a:lvl3pPr marL="1371600" marR="0" lvl="2" indent="-381000" algn="l" rtl="0">
              <a:lnSpc>
                <a:spcPct val="115000"/>
              </a:lnSpc>
              <a:spcBef>
                <a:spcPts val="800"/>
              </a:spcBef>
              <a:spcAft>
                <a:spcPts val="0"/>
              </a:spcAft>
              <a:buClr>
                <a:schemeClr val="accent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3pPr>
            <a:lvl4pPr marL="1828800" marR="0" lvl="3" indent="-381000" algn="l" rtl="0">
              <a:lnSpc>
                <a:spcPct val="115000"/>
              </a:lnSpc>
              <a:spcBef>
                <a:spcPts val="80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4pPr>
            <a:lvl5pPr marL="2286000" marR="0" lvl="4" indent="-381000" algn="l" rtl="0">
              <a:lnSpc>
                <a:spcPct val="115000"/>
              </a:lnSpc>
              <a:spcBef>
                <a:spcPts val="80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5pPr>
            <a:lvl6pPr marL="2743200" marR="0" lvl="5" indent="-381000" algn="l" rtl="0">
              <a:lnSpc>
                <a:spcPct val="115000"/>
              </a:lnSpc>
              <a:spcBef>
                <a:spcPts val="80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6pPr>
            <a:lvl7pPr marL="3200400" marR="0" lvl="6" indent="-381000" algn="l" rtl="0">
              <a:lnSpc>
                <a:spcPct val="115000"/>
              </a:lnSpc>
              <a:spcBef>
                <a:spcPts val="80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7pPr>
            <a:lvl8pPr marL="3657600" marR="0" lvl="7" indent="-381000" algn="l" rtl="0">
              <a:lnSpc>
                <a:spcPct val="115000"/>
              </a:lnSpc>
              <a:spcBef>
                <a:spcPts val="800"/>
              </a:spcBef>
              <a:spcAft>
                <a:spcPts val="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8pPr>
            <a:lvl9pPr marL="4114800" marR="0" lvl="8" indent="-381000" algn="l" rtl="0">
              <a:lnSpc>
                <a:spcPct val="115000"/>
              </a:lnSpc>
              <a:spcBef>
                <a:spcPts val="800"/>
              </a:spcBef>
              <a:spcAft>
                <a:spcPts val="800"/>
              </a:spcAft>
              <a:buClr>
                <a:schemeClr val="dk1"/>
              </a:buClr>
              <a:buSzPts val="2400"/>
              <a:buFont typeface="Bellota Text Light"/>
              <a:buChar char="■"/>
              <a:defRPr sz="2400" b="0" i="0" u="none" strike="noStrike" cap="none">
                <a:solidFill>
                  <a:schemeClr val="dk1"/>
                </a:solidFill>
                <a:latin typeface="Bellota Text Light"/>
                <a:ea typeface="Bellota Text Light"/>
                <a:cs typeface="Bellota Text Light"/>
                <a:sym typeface="Bellota Text Light"/>
              </a:defRPr>
            </a:lvl9pPr>
          </a:lstStyle>
          <a:p>
            <a:pPr marL="0" indent="0" algn="ctr">
              <a:buFont typeface="Bellota Text Light"/>
              <a:buNone/>
            </a:pPr>
            <a:r>
              <a:rPr lang="en-US" sz="1600" b="1" dirty="0"/>
              <a:t>Alex Shafer</a:t>
            </a:r>
          </a:p>
          <a:p>
            <a:pPr marL="0" indent="0" algn="ctr">
              <a:buFont typeface="Bellota Text Light"/>
              <a:buNone/>
            </a:pPr>
            <a:r>
              <a:rPr lang="en-US" sz="1400" i="1" dirty="0"/>
              <a:t>Coordinator, Education Foundation</a:t>
            </a:r>
          </a:p>
        </p:txBody>
      </p:sp>
      <p:pic>
        <p:nvPicPr>
          <p:cNvPr id="4" name="Picture 3">
            <a:extLst>
              <a:ext uri="{FF2B5EF4-FFF2-40B4-BE49-F238E27FC236}">
                <a16:creationId xmlns:a16="http://schemas.microsoft.com/office/drawing/2014/main" id="{393E92A0-2240-42D0-AF1B-0C659BACA811}"/>
              </a:ext>
            </a:extLst>
          </p:cNvPr>
          <p:cNvPicPr>
            <a:picLocks noChangeAspect="1"/>
          </p:cNvPicPr>
          <p:nvPr/>
        </p:nvPicPr>
        <p:blipFill>
          <a:blip r:embed="rId4"/>
          <a:stretch>
            <a:fillRect/>
          </a:stretch>
        </p:blipFill>
        <p:spPr>
          <a:xfrm>
            <a:off x="642795" y="928169"/>
            <a:ext cx="1081023" cy="1513433"/>
          </a:xfrm>
          <a:prstGeom prst="rect">
            <a:avLst/>
          </a:prstGeom>
        </p:spPr>
      </p:pic>
      <p:pic>
        <p:nvPicPr>
          <p:cNvPr id="10" name="Picture 9">
            <a:extLst>
              <a:ext uri="{FF2B5EF4-FFF2-40B4-BE49-F238E27FC236}">
                <a16:creationId xmlns:a16="http://schemas.microsoft.com/office/drawing/2014/main" id="{B9D17E20-D00E-4B4B-A0C4-BBFC8183FDDA}"/>
              </a:ext>
            </a:extLst>
          </p:cNvPr>
          <p:cNvPicPr>
            <a:picLocks noChangeAspect="1"/>
          </p:cNvPicPr>
          <p:nvPr/>
        </p:nvPicPr>
        <p:blipFill>
          <a:blip r:embed="rId5"/>
          <a:stretch>
            <a:fillRect/>
          </a:stretch>
        </p:blipFill>
        <p:spPr>
          <a:xfrm>
            <a:off x="3923430" y="1013988"/>
            <a:ext cx="1297139" cy="1330860"/>
          </a:xfrm>
          <a:prstGeom prst="rect">
            <a:avLst/>
          </a:prstGeom>
        </p:spPr>
      </p:pic>
      <p:pic>
        <p:nvPicPr>
          <p:cNvPr id="11" name="Picture 10">
            <a:extLst>
              <a:ext uri="{FF2B5EF4-FFF2-40B4-BE49-F238E27FC236}">
                <a16:creationId xmlns:a16="http://schemas.microsoft.com/office/drawing/2014/main" id="{DEF20AC8-BBC2-435B-8BD7-108DD0D773DC}"/>
              </a:ext>
            </a:extLst>
          </p:cNvPr>
          <p:cNvPicPr>
            <a:picLocks noChangeAspect="1"/>
          </p:cNvPicPr>
          <p:nvPr/>
        </p:nvPicPr>
        <p:blipFill>
          <a:blip r:embed="rId6"/>
          <a:stretch>
            <a:fillRect/>
          </a:stretch>
        </p:blipFill>
        <p:spPr>
          <a:xfrm>
            <a:off x="7388004" y="928169"/>
            <a:ext cx="1125825" cy="158794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ctrTitle" idx="4294967295"/>
          </p:nvPr>
        </p:nvSpPr>
        <p:spPr>
          <a:xfrm>
            <a:off x="855300" y="151846"/>
            <a:ext cx="7433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400" dirty="0">
                <a:solidFill>
                  <a:schemeClr val="lt1"/>
                </a:solidFill>
              </a:rPr>
              <a:t>Management: Marketing Tactics</a:t>
            </a:r>
            <a:endParaRPr sz="4400" dirty="0">
              <a:solidFill>
                <a:schemeClr val="lt1"/>
              </a:solidFill>
            </a:endParaRPr>
          </a:p>
        </p:txBody>
      </p:sp>
      <p:sp>
        <p:nvSpPr>
          <p:cNvPr id="190" name="Google Shape;190;p26"/>
          <p:cNvSpPr txBox="1">
            <a:spLocks noGrp="1"/>
          </p:cNvSpPr>
          <p:nvPr>
            <p:ph type="subTitle" idx="4294967295"/>
          </p:nvPr>
        </p:nvSpPr>
        <p:spPr>
          <a:xfrm>
            <a:off x="855300" y="1311646"/>
            <a:ext cx="7433400" cy="784800"/>
          </a:xfrm>
          <a:prstGeom prst="rect">
            <a:avLst/>
          </a:prstGeom>
        </p:spPr>
        <p:txBody>
          <a:bodyPr spcFirstLastPara="1" wrap="square" lIns="0" tIns="0" rIns="0" bIns="0" anchor="t" anchorCtr="0">
            <a:noAutofit/>
          </a:bodyPr>
          <a:lstStyle/>
          <a:p>
            <a:pPr marL="0" indent="0">
              <a:spcAft>
                <a:spcPts val="800"/>
              </a:spcAft>
              <a:buNone/>
            </a:pPr>
            <a:r>
              <a:rPr lang="en-US" b="1" dirty="0"/>
              <a:t>Clarity on the use of social media: “Website and social media presence are not tactics in and of themselves, but they can be used to bolster any of the [other listed tactics].” </a:t>
            </a:r>
            <a:r>
              <a:rPr lang="en-US" sz="1400" b="1" dirty="0"/>
              <a:t>pg.35</a:t>
            </a:r>
            <a:endParaRPr b="1" dirty="0"/>
          </a:p>
        </p:txBody>
      </p:sp>
      <p:sp>
        <p:nvSpPr>
          <p:cNvPr id="191" name="Google Shape;191;p26"/>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30</a:t>
            </a:fld>
            <a:endParaRPr/>
          </a:p>
        </p:txBody>
      </p:sp>
    </p:spTree>
    <p:extLst>
      <p:ext uri="{BB962C8B-B14F-4D97-AF65-F5344CB8AC3E}">
        <p14:creationId xmlns:p14="http://schemas.microsoft.com/office/powerpoint/2010/main" val="12767192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ctrTitle" idx="4294967295"/>
          </p:nvPr>
        </p:nvSpPr>
        <p:spPr>
          <a:xfrm>
            <a:off x="855300" y="-146918"/>
            <a:ext cx="7433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400" dirty="0">
                <a:solidFill>
                  <a:schemeClr val="lt1"/>
                </a:solidFill>
              </a:rPr>
              <a:t>Management: 12 menu items</a:t>
            </a:r>
            <a:endParaRPr sz="4400" dirty="0">
              <a:solidFill>
                <a:schemeClr val="lt1"/>
              </a:solidFill>
            </a:endParaRPr>
          </a:p>
        </p:txBody>
      </p:sp>
      <p:sp>
        <p:nvSpPr>
          <p:cNvPr id="190" name="Google Shape;190;p26"/>
          <p:cNvSpPr txBox="1">
            <a:spLocks noGrp="1"/>
          </p:cNvSpPr>
          <p:nvPr>
            <p:ph type="subTitle" idx="4294967295"/>
          </p:nvPr>
        </p:nvSpPr>
        <p:spPr>
          <a:xfrm>
            <a:off x="556788" y="1103416"/>
            <a:ext cx="8030424" cy="784800"/>
          </a:xfrm>
          <a:prstGeom prst="rect">
            <a:avLst/>
          </a:prstGeom>
        </p:spPr>
        <p:txBody>
          <a:bodyPr spcFirstLastPara="1" wrap="square" lIns="0" tIns="0" rIns="0" bIns="0" anchor="t" anchorCtr="0">
            <a:noAutofit/>
          </a:bodyPr>
          <a:lstStyle/>
          <a:p>
            <a:pPr marL="0" indent="0">
              <a:spcAft>
                <a:spcPts val="800"/>
              </a:spcAft>
              <a:buNone/>
            </a:pPr>
            <a:r>
              <a:rPr lang="en-US" b="1" dirty="0"/>
              <a:t>Clarity on what the 12 items should represent: “The intent is for teams to develop a menu featuring only </a:t>
            </a:r>
            <a:r>
              <a:rPr lang="en-US" b="1" u="sng" dirty="0"/>
              <a:t>twelve</a:t>
            </a:r>
            <a:r>
              <a:rPr lang="en-US" b="1" dirty="0"/>
              <a:t> menu items. This may be treated as a representative sample that is reflective of the concept’s broader menu, with the twelve selected menu items serving as the true highlights of the restaurant’s brand and concept.” </a:t>
            </a:r>
            <a:r>
              <a:rPr lang="en-US" sz="1400" b="1" dirty="0"/>
              <a:t>pg. 43</a:t>
            </a:r>
            <a:endParaRPr b="1" dirty="0"/>
          </a:p>
        </p:txBody>
      </p:sp>
      <p:sp>
        <p:nvSpPr>
          <p:cNvPr id="191" name="Google Shape;191;p26"/>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31</a:t>
            </a:fld>
            <a:endParaRPr/>
          </a:p>
        </p:txBody>
      </p:sp>
    </p:spTree>
    <p:extLst>
      <p:ext uri="{BB962C8B-B14F-4D97-AF65-F5344CB8AC3E}">
        <p14:creationId xmlns:p14="http://schemas.microsoft.com/office/powerpoint/2010/main" val="62672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88"/>
        <p:cNvGrpSpPr/>
        <p:nvPr/>
      </p:nvGrpSpPr>
      <p:grpSpPr>
        <a:xfrm>
          <a:off x="0" y="0"/>
          <a:ext cx="0" cy="0"/>
          <a:chOff x="0" y="0"/>
          <a:chExt cx="0" cy="0"/>
        </a:xfrm>
      </p:grpSpPr>
      <p:sp>
        <p:nvSpPr>
          <p:cNvPr id="189" name="Google Shape;189;p26"/>
          <p:cNvSpPr txBox="1">
            <a:spLocks noGrp="1"/>
          </p:cNvSpPr>
          <p:nvPr>
            <p:ph type="ctrTitle" idx="4294967295"/>
          </p:nvPr>
        </p:nvSpPr>
        <p:spPr>
          <a:xfrm>
            <a:off x="855300" y="-146918"/>
            <a:ext cx="7433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sz="4400" dirty="0">
                <a:solidFill>
                  <a:schemeClr val="lt1"/>
                </a:solidFill>
              </a:rPr>
              <a:t>Management: Menu Items</a:t>
            </a:r>
            <a:endParaRPr sz="4400" dirty="0">
              <a:solidFill>
                <a:schemeClr val="lt1"/>
              </a:solidFill>
            </a:endParaRPr>
          </a:p>
        </p:txBody>
      </p:sp>
      <p:sp>
        <p:nvSpPr>
          <p:cNvPr id="190" name="Google Shape;190;p26"/>
          <p:cNvSpPr txBox="1">
            <a:spLocks noGrp="1"/>
          </p:cNvSpPr>
          <p:nvPr>
            <p:ph type="subTitle" idx="4294967295"/>
          </p:nvPr>
        </p:nvSpPr>
        <p:spPr>
          <a:xfrm>
            <a:off x="556788" y="1103416"/>
            <a:ext cx="8030424" cy="784800"/>
          </a:xfrm>
          <a:prstGeom prst="rect">
            <a:avLst/>
          </a:prstGeom>
        </p:spPr>
        <p:txBody>
          <a:bodyPr spcFirstLastPara="1" wrap="square" lIns="0" tIns="0" rIns="0" bIns="0" anchor="t" anchorCtr="0">
            <a:noAutofit/>
          </a:bodyPr>
          <a:lstStyle/>
          <a:p>
            <a:pPr marL="0" indent="0">
              <a:spcAft>
                <a:spcPts val="800"/>
              </a:spcAft>
              <a:buNone/>
            </a:pPr>
            <a:r>
              <a:rPr lang="en-US" b="1" dirty="0"/>
              <a:t>Clarity on “build your own” concepts: “While a ‘build your own’ concept is permissible, it is not recommended. Teams instead should focus on their core menu, composed of items that reflect their unique brand signature. There can be an acknowledgement that there are opportunities to ‘build your own’ integrated into the concept’s larger menu.” </a:t>
            </a:r>
            <a:r>
              <a:rPr lang="en-US" sz="1400" b="1" dirty="0"/>
              <a:t>pg. 44</a:t>
            </a:r>
            <a:endParaRPr b="1" dirty="0"/>
          </a:p>
        </p:txBody>
      </p:sp>
      <p:sp>
        <p:nvSpPr>
          <p:cNvPr id="191" name="Google Shape;191;p26"/>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32</a:t>
            </a:fld>
            <a:endParaRPr/>
          </a:p>
        </p:txBody>
      </p:sp>
    </p:spTree>
    <p:extLst>
      <p:ext uri="{BB962C8B-B14F-4D97-AF65-F5344CB8AC3E}">
        <p14:creationId xmlns:p14="http://schemas.microsoft.com/office/powerpoint/2010/main" val="33244824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1871100" y="1411950"/>
            <a:ext cx="54018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Registration</a:t>
            </a:r>
            <a:endParaRPr dirty="0"/>
          </a:p>
        </p:txBody>
      </p:sp>
    </p:spTree>
    <p:extLst>
      <p:ext uri="{BB962C8B-B14F-4D97-AF65-F5344CB8AC3E}">
        <p14:creationId xmlns:p14="http://schemas.microsoft.com/office/powerpoint/2010/main" val="1007379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body" idx="1"/>
          </p:nvPr>
        </p:nvSpPr>
        <p:spPr>
          <a:xfrm>
            <a:off x="855274" y="1201550"/>
            <a:ext cx="8216297" cy="2999400"/>
          </a:xfrm>
          <a:prstGeom prst="rect">
            <a:avLst/>
          </a:prstGeom>
        </p:spPr>
        <p:txBody>
          <a:bodyPr spcFirstLastPara="1" wrap="square" lIns="0" tIns="0" rIns="0" bIns="0" anchor="t" anchorCtr="0">
            <a:noAutofit/>
          </a:bodyPr>
          <a:lstStyle/>
          <a:p>
            <a:pPr marL="342900" indent="-342900">
              <a:spcBef>
                <a:spcPts val="800"/>
              </a:spcBef>
              <a:spcAft>
                <a:spcPts val="800"/>
              </a:spcAft>
            </a:pPr>
            <a:r>
              <a:rPr lang="en-US" dirty="0"/>
              <a:t>Official registration will open November 4</a:t>
            </a:r>
            <a:r>
              <a:rPr lang="en-US" baseline="30000" dirty="0"/>
              <a:t>th</a:t>
            </a:r>
            <a:r>
              <a:rPr lang="en-US" dirty="0"/>
              <a:t> and will be sent out via email.</a:t>
            </a:r>
          </a:p>
          <a:p>
            <a:pPr marL="342900" indent="-342900">
              <a:spcBef>
                <a:spcPts val="800"/>
              </a:spcBef>
              <a:spcAft>
                <a:spcPts val="800"/>
              </a:spcAft>
            </a:pPr>
            <a:r>
              <a:rPr lang="en-US" dirty="0"/>
              <a:t>It will be available on our website as well.</a:t>
            </a:r>
          </a:p>
          <a:p>
            <a:pPr marL="342900" indent="-342900">
              <a:spcBef>
                <a:spcPts val="800"/>
              </a:spcBef>
              <a:spcAft>
                <a:spcPts val="800"/>
              </a:spcAft>
            </a:pPr>
            <a:r>
              <a:rPr lang="en-US" dirty="0"/>
              <a:t>Registration will close January 13</a:t>
            </a:r>
            <a:r>
              <a:rPr lang="en-US" baseline="30000" dirty="0"/>
              <a:t>th</a:t>
            </a:r>
            <a:r>
              <a:rPr lang="en-US" dirty="0"/>
              <a:t> at 5 p.m.</a:t>
            </a:r>
          </a:p>
        </p:txBody>
      </p:sp>
      <p:sp>
        <p:nvSpPr>
          <p:cNvPr id="118" name="Google Shape;118;p19"/>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Registration</a:t>
            </a:r>
            <a:endParaRPr dirty="0"/>
          </a:p>
        </p:txBody>
      </p:sp>
      <p:sp>
        <p:nvSpPr>
          <p:cNvPr id="120" name="Google Shape;120;p19"/>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34</a:t>
            </a:fld>
            <a:endParaRPr/>
          </a:p>
        </p:txBody>
      </p:sp>
    </p:spTree>
    <p:extLst>
      <p:ext uri="{BB962C8B-B14F-4D97-AF65-F5344CB8AC3E}">
        <p14:creationId xmlns:p14="http://schemas.microsoft.com/office/powerpoint/2010/main" val="3469670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1871100" y="1411950"/>
            <a:ext cx="54018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Dates to Remember</a:t>
            </a:r>
            <a:endParaRPr dirty="0"/>
          </a:p>
        </p:txBody>
      </p:sp>
    </p:spTree>
    <p:extLst>
      <p:ext uri="{BB962C8B-B14F-4D97-AF65-F5344CB8AC3E}">
        <p14:creationId xmlns:p14="http://schemas.microsoft.com/office/powerpoint/2010/main" val="158187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4"/>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Dates to Remember</a:t>
            </a:r>
            <a:endParaRPr dirty="0"/>
          </a:p>
        </p:txBody>
      </p:sp>
      <p:graphicFrame>
        <p:nvGraphicFramePr>
          <p:cNvPr id="168" name="Google Shape;168;p24"/>
          <p:cNvGraphicFramePr/>
          <p:nvPr>
            <p:extLst>
              <p:ext uri="{D42A27DB-BD31-4B8C-83A1-F6EECF244321}">
                <p14:modId xmlns:p14="http://schemas.microsoft.com/office/powerpoint/2010/main" val="2034372233"/>
              </p:ext>
            </p:extLst>
          </p:nvPr>
        </p:nvGraphicFramePr>
        <p:xfrm>
          <a:off x="464820" y="1041656"/>
          <a:ext cx="7924800" cy="2743160"/>
        </p:xfrm>
        <a:graphic>
          <a:graphicData uri="http://schemas.openxmlformats.org/drawingml/2006/table">
            <a:tbl>
              <a:tblPr>
                <a:noFill/>
                <a:tableStyleId>{241F52A6-A606-4D11-9BC2-5BA803DFAFF6}</a:tableStyleId>
              </a:tblPr>
              <a:tblGrid>
                <a:gridCol w="1971165">
                  <a:extLst>
                    <a:ext uri="{9D8B030D-6E8A-4147-A177-3AD203B41FA5}">
                      <a16:colId xmlns:a16="http://schemas.microsoft.com/office/drawing/2014/main" val="20000"/>
                    </a:ext>
                  </a:extLst>
                </a:gridCol>
                <a:gridCol w="1984545">
                  <a:extLst>
                    <a:ext uri="{9D8B030D-6E8A-4147-A177-3AD203B41FA5}">
                      <a16:colId xmlns:a16="http://schemas.microsoft.com/office/drawing/2014/main" val="20001"/>
                    </a:ext>
                  </a:extLst>
                </a:gridCol>
                <a:gridCol w="1984545">
                  <a:extLst>
                    <a:ext uri="{9D8B030D-6E8A-4147-A177-3AD203B41FA5}">
                      <a16:colId xmlns:a16="http://schemas.microsoft.com/office/drawing/2014/main" val="122183113"/>
                    </a:ext>
                  </a:extLst>
                </a:gridCol>
                <a:gridCol w="1984545">
                  <a:extLst>
                    <a:ext uri="{9D8B030D-6E8A-4147-A177-3AD203B41FA5}">
                      <a16:colId xmlns:a16="http://schemas.microsoft.com/office/drawing/2014/main" val="901037662"/>
                    </a:ext>
                  </a:extLst>
                </a:gridCol>
              </a:tblGrid>
              <a:tr h="434400">
                <a:tc>
                  <a:txBody>
                    <a:bodyPr/>
                    <a:lstStyle/>
                    <a:p>
                      <a:pPr marL="0" lvl="0" indent="0" algn="r" rtl="0">
                        <a:spcBef>
                          <a:spcPts val="0"/>
                        </a:spcBef>
                        <a:spcAft>
                          <a:spcPts val="0"/>
                        </a:spcAft>
                        <a:buNone/>
                      </a:pPr>
                      <a:r>
                        <a:rPr lang="en-US" sz="1100" b="1" dirty="0">
                          <a:solidFill>
                            <a:schemeClr val="dk2"/>
                          </a:solidFill>
                          <a:latin typeface="Bellota Text"/>
                          <a:ea typeface="Bellota Text"/>
                          <a:cs typeface="Bellota Text"/>
                          <a:sym typeface="Bellota Text"/>
                        </a:rPr>
                        <a:t>Registration Opens</a:t>
                      </a:r>
                      <a:endParaRPr sz="1100" b="1" dirty="0">
                        <a:solidFill>
                          <a:schemeClr val="dk2"/>
                        </a:solidFill>
                        <a:latin typeface="Bellota Text"/>
                        <a:ea typeface="Bellota Text"/>
                        <a:cs typeface="Bellota Text"/>
                        <a:sym typeface="Bellota Text"/>
                      </a:endParaRPr>
                    </a:p>
                  </a:txBody>
                  <a:tcPr marL="91425" marR="91425" marT="68575" marB="68575" anchor="ctr">
                    <a:lnL w="12700" cap="flat" cmpd="sng" algn="ctr">
                      <a:solidFill>
                        <a:schemeClr val="tx1"/>
                      </a:solidFill>
                      <a:prstDash val="solid"/>
                      <a:round/>
                      <a:headEnd type="none" w="med" len="med"/>
                      <a:tailEnd type="none" w="med" len="med"/>
                    </a:lnL>
                    <a:lnR w="9525"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800" dirty="0">
                          <a:solidFill>
                            <a:schemeClr val="dk1"/>
                          </a:solidFill>
                          <a:latin typeface="Bellota Text"/>
                          <a:ea typeface="Bellota Text"/>
                          <a:cs typeface="Bellota Text"/>
                          <a:sym typeface="Bellota Text"/>
                        </a:rPr>
                        <a:t>Friday, November 4</a:t>
                      </a:r>
                      <a:endParaRPr sz="1800" dirty="0">
                        <a:solidFill>
                          <a:schemeClr val="dk1"/>
                        </a:solidFill>
                        <a:latin typeface="Bellota Text"/>
                        <a:ea typeface="Bellota Text"/>
                        <a:cs typeface="Bellota Text"/>
                        <a:sym typeface="Bellota Text"/>
                      </a:endParaRPr>
                    </a:p>
                  </a:txBody>
                  <a:tcPr marL="91425" marR="91425" marT="68575" marB="68575" anchor="ctr">
                    <a:lnL w="9525" cap="flat" cmpd="sng">
                      <a:solidFill>
                        <a:schemeClr val="l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100" b="1" dirty="0">
                          <a:solidFill>
                            <a:schemeClr val="dk2"/>
                          </a:solidFill>
                          <a:latin typeface="Bellota Text"/>
                          <a:ea typeface="Bellota Text"/>
                          <a:cs typeface="Bellota Text"/>
                          <a:sym typeface="Bellota Text"/>
                        </a:rPr>
                        <a:t>Management Competition</a:t>
                      </a:r>
                      <a:endParaRPr sz="1100" b="1" dirty="0">
                        <a:solidFill>
                          <a:schemeClr val="dk1"/>
                        </a:solidFill>
                        <a:latin typeface="Bellota Text"/>
                        <a:ea typeface="Bellota Text"/>
                        <a:cs typeface="Bellota Text"/>
                        <a:sym typeface="Bellota Text"/>
                      </a:endParaRPr>
                    </a:p>
                  </a:txBody>
                  <a:tcPr marL="91425" marR="91425" marT="68575" marB="68575" anchor="ctr">
                    <a:lnL w="12700" cap="flat" cmpd="sng" algn="ctr">
                      <a:solidFill>
                        <a:schemeClr val="tx1"/>
                      </a:solidFill>
                      <a:prstDash val="solid"/>
                      <a:round/>
                      <a:headEnd type="none" w="med" len="med"/>
                      <a:tailEnd type="none" w="med" len="med"/>
                    </a:lnL>
                    <a:lnR w="9525" cap="flat" cmpd="sng" algn="ctr">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800" dirty="0">
                          <a:solidFill>
                            <a:schemeClr val="dk1"/>
                          </a:solidFill>
                          <a:latin typeface="Bellota Text"/>
                          <a:ea typeface="Bellota Text"/>
                          <a:cs typeface="Bellota Text"/>
                          <a:sym typeface="Bellota Text"/>
                        </a:rPr>
                        <a:t>Wednesday, March 29</a:t>
                      </a:r>
                      <a:endParaRPr sz="1800" dirty="0">
                        <a:solidFill>
                          <a:schemeClr val="dk1"/>
                        </a:solidFill>
                        <a:latin typeface="Bellota Text"/>
                        <a:ea typeface="Bellota Text"/>
                        <a:cs typeface="Bellota Text"/>
                        <a:sym typeface="Bellota Text"/>
                      </a:endParaRPr>
                    </a:p>
                  </a:txBody>
                  <a:tcPr marL="91425" marR="91425" marT="68575" marB="68575" anchor="ctr">
                    <a:lnL w="9525" cap="flat" cmpd="sng">
                      <a:solidFill>
                        <a:schemeClr val="l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20950">
                <a:tc>
                  <a:txBody>
                    <a:bodyPr/>
                    <a:lstStyle/>
                    <a:p>
                      <a:pPr marL="0" lvl="0" indent="0" algn="r" rtl="0">
                        <a:spcBef>
                          <a:spcPts val="0"/>
                        </a:spcBef>
                        <a:spcAft>
                          <a:spcPts val="0"/>
                        </a:spcAft>
                        <a:buNone/>
                      </a:pPr>
                      <a:r>
                        <a:rPr lang="en-US" sz="1100" b="1" dirty="0">
                          <a:solidFill>
                            <a:schemeClr val="dk2"/>
                          </a:solidFill>
                          <a:latin typeface="Bellota Text"/>
                          <a:ea typeface="Bellota Text"/>
                          <a:cs typeface="Bellota Text"/>
                          <a:sym typeface="Bellota Text"/>
                        </a:rPr>
                        <a:t>Registration Ends</a:t>
                      </a:r>
                      <a:endParaRPr sz="1100" b="1" dirty="0">
                        <a:solidFill>
                          <a:schemeClr val="dk2"/>
                        </a:solidFill>
                        <a:latin typeface="Bellota Text"/>
                        <a:ea typeface="Bellota Text"/>
                        <a:cs typeface="Bellota Text"/>
                        <a:sym typeface="Bellota Text"/>
                      </a:endParaRPr>
                    </a:p>
                  </a:txBody>
                  <a:tcPr marL="91425" marR="91425" marT="68575" marB="68575" anchor="ctr">
                    <a:lnL w="12700" cap="flat" cmpd="sng" algn="ctr">
                      <a:solidFill>
                        <a:schemeClr val="tx1"/>
                      </a:solidFill>
                      <a:prstDash val="solid"/>
                      <a:round/>
                      <a:headEnd type="none" w="med" len="med"/>
                      <a:tailEnd type="none" w="med" len="med"/>
                    </a:lnL>
                    <a:lnR w="9525"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6E59">
                        <a:alpha val="7260"/>
                      </a:srgbClr>
                    </a:solidFill>
                  </a:tcPr>
                </a:tc>
                <a:tc>
                  <a:txBody>
                    <a:bodyPr/>
                    <a:lstStyle/>
                    <a:p>
                      <a:pPr marL="0" lvl="0" indent="0" algn="ctr" rtl="0">
                        <a:spcBef>
                          <a:spcPts val="0"/>
                        </a:spcBef>
                        <a:spcAft>
                          <a:spcPts val="0"/>
                        </a:spcAft>
                        <a:buNone/>
                      </a:pPr>
                      <a:r>
                        <a:rPr lang="en-US" sz="1800" dirty="0">
                          <a:solidFill>
                            <a:schemeClr val="dk1"/>
                          </a:solidFill>
                          <a:latin typeface="Bellota Text"/>
                          <a:ea typeface="Bellota Text"/>
                          <a:cs typeface="Bellota Text"/>
                          <a:sym typeface="Bellota Text"/>
                        </a:rPr>
                        <a:t>Friday, January 13</a:t>
                      </a:r>
                      <a:endParaRPr sz="1800" dirty="0">
                        <a:solidFill>
                          <a:schemeClr val="dk1"/>
                        </a:solidFill>
                        <a:latin typeface="Bellota Text"/>
                        <a:ea typeface="Bellota Text"/>
                        <a:cs typeface="Bellota Text"/>
                        <a:sym typeface="Bellota Text"/>
                      </a:endParaRPr>
                    </a:p>
                  </a:txBody>
                  <a:tcPr marL="91425" marR="91425" marT="68575" marB="68575" anchor="ctr">
                    <a:lnL w="9525" cap="flat" cmpd="sng">
                      <a:solidFill>
                        <a:schemeClr val="l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6E59">
                        <a:alpha val="7260"/>
                      </a:srgbClr>
                    </a:solidFill>
                  </a:tcPr>
                </a:tc>
                <a:tc>
                  <a:txBody>
                    <a:bodyPr/>
                    <a:lstStyle/>
                    <a:p>
                      <a:pPr marL="0" lvl="0" indent="0" algn="ctr" rtl="0">
                        <a:spcBef>
                          <a:spcPts val="0"/>
                        </a:spcBef>
                        <a:spcAft>
                          <a:spcPts val="0"/>
                        </a:spcAft>
                        <a:buNone/>
                      </a:pPr>
                      <a:r>
                        <a:rPr lang="en-US" sz="1050" b="1" dirty="0">
                          <a:solidFill>
                            <a:schemeClr val="dk2"/>
                          </a:solidFill>
                          <a:latin typeface="Bellota Text"/>
                          <a:ea typeface="Bellota Text"/>
                          <a:cs typeface="Bellota Text"/>
                          <a:sym typeface="Bellota Text"/>
                        </a:rPr>
                        <a:t>Serving the Future</a:t>
                      </a:r>
                      <a:endParaRPr sz="1050" b="1" dirty="0">
                        <a:solidFill>
                          <a:schemeClr val="dk1"/>
                        </a:solidFill>
                        <a:latin typeface="Bellota Text"/>
                        <a:ea typeface="Bellota Text"/>
                        <a:cs typeface="Bellota Text"/>
                        <a:sym typeface="Bellota Text"/>
                      </a:endParaRPr>
                    </a:p>
                  </a:txBody>
                  <a:tcPr marL="91425" marR="91425" marT="68575" marB="68575" anchor="ctr">
                    <a:lnL w="12700" cap="flat" cmpd="sng" algn="ctr">
                      <a:solidFill>
                        <a:schemeClr val="tx1"/>
                      </a:solidFill>
                      <a:prstDash val="solid"/>
                      <a:round/>
                      <a:headEnd type="none" w="med" len="med"/>
                      <a:tailEnd type="none" w="med" len="med"/>
                    </a:lnL>
                    <a:lnR w="9525" cap="flat" cmpd="sng" algn="ctr">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6E59">
                        <a:alpha val="7260"/>
                      </a:srgbClr>
                    </a:solidFill>
                  </a:tcPr>
                </a:tc>
                <a:tc>
                  <a:txBody>
                    <a:bodyPr/>
                    <a:lstStyle/>
                    <a:p>
                      <a:pPr marL="0" lvl="0" indent="0" algn="ctr" rtl="0">
                        <a:spcBef>
                          <a:spcPts val="0"/>
                        </a:spcBef>
                        <a:spcAft>
                          <a:spcPts val="0"/>
                        </a:spcAft>
                        <a:buNone/>
                      </a:pPr>
                      <a:r>
                        <a:rPr lang="en-US" sz="1800" dirty="0">
                          <a:solidFill>
                            <a:schemeClr val="dk1"/>
                          </a:solidFill>
                          <a:latin typeface="Bellota Text"/>
                          <a:ea typeface="Bellota Text"/>
                          <a:cs typeface="Bellota Text"/>
                          <a:sym typeface="Bellota Text"/>
                        </a:rPr>
                        <a:t>Wednesday, March 29</a:t>
                      </a:r>
                      <a:endParaRPr sz="1800" dirty="0">
                        <a:solidFill>
                          <a:schemeClr val="dk1"/>
                        </a:solidFill>
                        <a:latin typeface="Bellota Text"/>
                        <a:ea typeface="Bellota Text"/>
                        <a:cs typeface="Bellota Text"/>
                        <a:sym typeface="Bellota Text"/>
                      </a:endParaRPr>
                    </a:p>
                  </a:txBody>
                  <a:tcPr marL="91425" marR="91425" marT="68575" marB="68575" anchor="ctr">
                    <a:lnL w="9525" cap="flat" cmpd="sng">
                      <a:solidFill>
                        <a:schemeClr val="l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C6E59">
                        <a:alpha val="7260"/>
                      </a:srgbClr>
                    </a:solidFill>
                  </a:tcPr>
                </a:tc>
                <a:extLst>
                  <a:ext uri="{0D108BD9-81ED-4DB2-BD59-A6C34878D82A}">
                    <a16:rowId xmlns:a16="http://schemas.microsoft.com/office/drawing/2014/main" val="10001"/>
                  </a:ext>
                </a:extLst>
              </a:tr>
              <a:tr h="620950">
                <a:tc>
                  <a:txBody>
                    <a:bodyPr/>
                    <a:lstStyle/>
                    <a:p>
                      <a:pPr marL="0" lvl="0" indent="0" algn="r" rtl="0">
                        <a:spcBef>
                          <a:spcPts val="0"/>
                        </a:spcBef>
                        <a:spcAft>
                          <a:spcPts val="0"/>
                        </a:spcAft>
                        <a:buNone/>
                      </a:pPr>
                      <a:r>
                        <a:rPr lang="en-US" sz="1100" b="1" dirty="0">
                          <a:solidFill>
                            <a:schemeClr val="dk2"/>
                          </a:solidFill>
                          <a:latin typeface="Bellota Text"/>
                          <a:ea typeface="Bellota Text"/>
                          <a:cs typeface="Bellota Text"/>
                          <a:sym typeface="Bellota Text"/>
                        </a:rPr>
                        <a:t>Culinary Packets due </a:t>
                      </a:r>
                      <a:endParaRPr sz="1100" b="1" dirty="0">
                        <a:solidFill>
                          <a:schemeClr val="dk2"/>
                        </a:solidFill>
                        <a:latin typeface="Bellota Text"/>
                        <a:ea typeface="Bellota Text"/>
                        <a:cs typeface="Bellota Text"/>
                        <a:sym typeface="Bellota Text"/>
                      </a:endParaRPr>
                    </a:p>
                  </a:txBody>
                  <a:tcPr marL="91425" marR="91425" marT="68575" marB="68575" anchor="ctr">
                    <a:lnL w="12700" cap="flat" cmpd="sng" algn="ctr">
                      <a:solidFill>
                        <a:schemeClr val="tx1"/>
                      </a:solidFill>
                      <a:prstDash val="solid"/>
                      <a:round/>
                      <a:headEnd type="none" w="med" len="med"/>
                      <a:tailEnd type="none" w="med" len="med"/>
                    </a:lnL>
                    <a:lnR w="9525"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800" dirty="0">
                          <a:solidFill>
                            <a:schemeClr val="dk1"/>
                          </a:solidFill>
                          <a:latin typeface="Bellota Text"/>
                          <a:ea typeface="Bellota Text"/>
                          <a:cs typeface="Bellota Text"/>
                          <a:sym typeface="Bellota Text"/>
                        </a:rPr>
                        <a:t>Wednesday, March 1</a:t>
                      </a:r>
                      <a:endParaRPr sz="1800" dirty="0">
                        <a:solidFill>
                          <a:schemeClr val="dk1"/>
                        </a:solidFill>
                        <a:latin typeface="Bellota Text"/>
                        <a:ea typeface="Bellota Text"/>
                        <a:cs typeface="Bellota Text"/>
                        <a:sym typeface="Bellota Text"/>
                      </a:endParaRPr>
                    </a:p>
                  </a:txBody>
                  <a:tcPr marL="91425" marR="91425" marT="68575" marB="68575" anchor="ctr">
                    <a:lnL w="9525" cap="flat" cmpd="sng">
                      <a:solidFill>
                        <a:schemeClr val="l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050" b="1" dirty="0">
                          <a:solidFill>
                            <a:schemeClr val="dk2"/>
                          </a:solidFill>
                          <a:latin typeface="Bellota Text"/>
                          <a:ea typeface="Bellota Text"/>
                          <a:cs typeface="Bellota Text"/>
                          <a:sym typeface="Bellota Text"/>
                        </a:rPr>
                        <a:t>Culinary Competition</a:t>
                      </a:r>
                      <a:endParaRPr sz="1050" b="1" dirty="0">
                        <a:solidFill>
                          <a:schemeClr val="dk1"/>
                        </a:solidFill>
                        <a:latin typeface="Bellota Text"/>
                        <a:ea typeface="Bellota Text"/>
                        <a:cs typeface="Bellota Text"/>
                        <a:sym typeface="Bellota Text"/>
                      </a:endParaRPr>
                    </a:p>
                  </a:txBody>
                  <a:tcPr marL="91425" marR="91425" marT="68575" marB="68575" anchor="ctr">
                    <a:lnL w="12700" cap="flat" cmpd="sng" algn="ctr">
                      <a:solidFill>
                        <a:schemeClr val="tx1"/>
                      </a:solidFill>
                      <a:prstDash val="solid"/>
                      <a:round/>
                      <a:headEnd type="none" w="med" len="med"/>
                      <a:tailEnd type="none" w="med" len="med"/>
                    </a:lnL>
                    <a:lnR w="9525" cap="flat" cmpd="sng" algn="ctr">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800" dirty="0">
                          <a:solidFill>
                            <a:schemeClr val="dk1"/>
                          </a:solidFill>
                          <a:latin typeface="Bellota Text"/>
                          <a:ea typeface="Bellota Text"/>
                          <a:cs typeface="Bellota Text"/>
                          <a:sym typeface="Bellota Text"/>
                        </a:rPr>
                        <a:t>Thursday, March 30</a:t>
                      </a:r>
                      <a:endParaRPr sz="1800" dirty="0">
                        <a:solidFill>
                          <a:schemeClr val="dk1"/>
                        </a:solidFill>
                        <a:latin typeface="Bellota Text"/>
                        <a:ea typeface="Bellota Text"/>
                        <a:cs typeface="Bellota Text"/>
                        <a:sym typeface="Bellota Text"/>
                      </a:endParaRPr>
                    </a:p>
                  </a:txBody>
                  <a:tcPr marL="91425" marR="91425" marT="68575" marB="68575" anchor="ctr">
                    <a:lnL w="9525" cap="flat" cmpd="sng">
                      <a:solidFill>
                        <a:schemeClr val="l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20950">
                <a:tc>
                  <a:txBody>
                    <a:bodyPr/>
                    <a:lstStyle/>
                    <a:p>
                      <a:pPr marL="0" lvl="0" indent="0" algn="r" rtl="0">
                        <a:spcBef>
                          <a:spcPts val="0"/>
                        </a:spcBef>
                        <a:spcAft>
                          <a:spcPts val="0"/>
                        </a:spcAft>
                        <a:buNone/>
                      </a:pPr>
                      <a:r>
                        <a:rPr lang="en-US" sz="1100" b="1" dirty="0">
                          <a:solidFill>
                            <a:schemeClr val="dk2"/>
                          </a:solidFill>
                          <a:latin typeface="Bellota Text"/>
                          <a:ea typeface="Bellota Text"/>
                          <a:cs typeface="Bellota Text"/>
                          <a:sym typeface="Bellota Text"/>
                        </a:rPr>
                        <a:t>Management Packets due</a:t>
                      </a:r>
                      <a:endParaRPr sz="1100" b="1" dirty="0">
                        <a:solidFill>
                          <a:schemeClr val="dk2"/>
                        </a:solidFill>
                        <a:latin typeface="Bellota Text"/>
                        <a:ea typeface="Bellota Text"/>
                        <a:cs typeface="Bellota Text"/>
                        <a:sym typeface="Bellota Text"/>
                      </a:endParaRPr>
                    </a:p>
                  </a:txBody>
                  <a:tcPr marL="91425" marR="91425" marT="68575" marB="68575"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C6E59">
                        <a:alpha val="7260"/>
                      </a:srgbClr>
                    </a:solidFill>
                  </a:tcPr>
                </a:tc>
                <a:tc>
                  <a:txBody>
                    <a:bodyPr/>
                    <a:lstStyle/>
                    <a:p>
                      <a:pPr marL="0" lvl="0" indent="0" algn="ctr" rtl="0">
                        <a:spcBef>
                          <a:spcPts val="0"/>
                        </a:spcBef>
                        <a:spcAft>
                          <a:spcPts val="0"/>
                        </a:spcAft>
                        <a:buNone/>
                      </a:pPr>
                      <a:r>
                        <a:rPr lang="en-US" sz="1800" dirty="0">
                          <a:solidFill>
                            <a:schemeClr val="dk1"/>
                          </a:solidFill>
                          <a:latin typeface="Bellota Text"/>
                          <a:ea typeface="Bellota Text"/>
                          <a:cs typeface="Bellota Text"/>
                          <a:sym typeface="Bellota Text"/>
                        </a:rPr>
                        <a:t>Wednesday, March 1</a:t>
                      </a:r>
                      <a:endParaRPr sz="1800" dirty="0">
                        <a:solidFill>
                          <a:schemeClr val="dk1"/>
                        </a:solidFill>
                        <a:latin typeface="Bellota Text"/>
                        <a:ea typeface="Bellota Text"/>
                        <a:cs typeface="Bellota Text"/>
                        <a:sym typeface="Bellota Text"/>
                      </a:endParaRPr>
                    </a:p>
                  </a:txBody>
                  <a:tcPr marL="91425" marR="91425" marT="68575" marB="68575"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C6E59">
                        <a:alpha val="7260"/>
                      </a:srgbClr>
                    </a:solidFill>
                  </a:tcPr>
                </a:tc>
                <a:tc>
                  <a:txBody>
                    <a:bodyPr/>
                    <a:lstStyle/>
                    <a:p>
                      <a:pPr marL="0" lvl="0" indent="0" algn="ctr" rtl="0">
                        <a:spcBef>
                          <a:spcPts val="0"/>
                        </a:spcBef>
                        <a:spcAft>
                          <a:spcPts val="0"/>
                        </a:spcAft>
                        <a:buNone/>
                      </a:pPr>
                      <a:endParaRPr sz="1800" dirty="0">
                        <a:solidFill>
                          <a:schemeClr val="dk1"/>
                        </a:solidFill>
                        <a:latin typeface="Bellota Text"/>
                        <a:ea typeface="Bellota Text"/>
                        <a:cs typeface="Bellota Text"/>
                        <a:sym typeface="Bellota Text"/>
                      </a:endParaRPr>
                    </a:p>
                  </a:txBody>
                  <a:tcPr marL="91425" marR="91425" marT="68575" marB="68575" anchor="ctr">
                    <a:lnL w="12700" cap="flat" cmpd="sng" algn="ctr">
                      <a:solidFill>
                        <a:schemeClr val="tx1"/>
                      </a:solidFill>
                      <a:prstDash val="solid"/>
                      <a:round/>
                      <a:headEnd type="none" w="med" len="med"/>
                      <a:tailEnd type="none" w="med" len="med"/>
                    </a:lnL>
                    <a:lnR w="9525" cap="flat" cmpd="sng" algn="ctr">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chemeClr val="lt1"/>
                      </a:solidFill>
                      <a:prstDash val="solid"/>
                      <a:round/>
                      <a:headEnd type="none" w="sm" len="sm"/>
                      <a:tailEnd type="none" w="sm" len="sm"/>
                    </a:lnB>
                    <a:solidFill>
                      <a:srgbClr val="9C6E59">
                        <a:alpha val="7260"/>
                      </a:srgbClr>
                    </a:solidFill>
                  </a:tcPr>
                </a:tc>
                <a:tc>
                  <a:txBody>
                    <a:bodyPr/>
                    <a:lstStyle/>
                    <a:p>
                      <a:pPr marL="0" lvl="0" indent="0" algn="ctr" rtl="0">
                        <a:spcBef>
                          <a:spcPts val="0"/>
                        </a:spcBef>
                        <a:spcAft>
                          <a:spcPts val="0"/>
                        </a:spcAft>
                        <a:buNone/>
                      </a:pPr>
                      <a:endParaRPr sz="1800" dirty="0">
                        <a:solidFill>
                          <a:schemeClr val="dk1"/>
                        </a:solidFill>
                        <a:latin typeface="Bellota Text"/>
                        <a:ea typeface="Bellota Text"/>
                        <a:cs typeface="Bellota Text"/>
                        <a:sym typeface="Bellota Text"/>
                      </a:endParaRPr>
                    </a:p>
                  </a:txBody>
                  <a:tcPr marL="91425" marR="91425" marT="68575" marB="6857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chemeClr val="lt1"/>
                      </a:solidFill>
                      <a:prstDash val="solid"/>
                      <a:round/>
                      <a:headEnd type="none" w="sm" len="sm"/>
                      <a:tailEnd type="none" w="sm" len="sm"/>
                    </a:lnB>
                    <a:solidFill>
                      <a:srgbClr val="9C6E59">
                        <a:alpha val="7260"/>
                      </a:srgbClr>
                    </a:solidFill>
                  </a:tcPr>
                </a:tc>
                <a:extLst>
                  <a:ext uri="{0D108BD9-81ED-4DB2-BD59-A6C34878D82A}">
                    <a16:rowId xmlns:a16="http://schemas.microsoft.com/office/drawing/2014/main" val="10003"/>
                  </a:ext>
                </a:extLst>
              </a:tr>
            </a:tbl>
          </a:graphicData>
        </a:graphic>
      </p:graphicFrame>
      <p:sp>
        <p:nvSpPr>
          <p:cNvPr id="169" name="Google Shape;169;p24"/>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1871100" y="1411950"/>
            <a:ext cx="54018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Questions</a:t>
            </a:r>
            <a:endParaRPr dirty="0"/>
          </a:p>
        </p:txBody>
      </p:sp>
    </p:spTree>
    <p:extLst>
      <p:ext uri="{BB962C8B-B14F-4D97-AF65-F5344CB8AC3E}">
        <p14:creationId xmlns:p14="http://schemas.microsoft.com/office/powerpoint/2010/main" val="2712193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Questions</a:t>
            </a:r>
            <a:endParaRPr dirty="0"/>
          </a:p>
        </p:txBody>
      </p:sp>
      <p:sp>
        <p:nvSpPr>
          <p:cNvPr id="137" name="Google Shape;137;p21"/>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38</a:t>
            </a:fld>
            <a:endParaRPr/>
          </a:p>
        </p:txBody>
      </p:sp>
      <p:pic>
        <p:nvPicPr>
          <p:cNvPr id="10" name="Google Shape;312;p34">
            <a:extLst>
              <a:ext uri="{FF2B5EF4-FFF2-40B4-BE49-F238E27FC236}">
                <a16:creationId xmlns:a16="http://schemas.microsoft.com/office/drawing/2014/main" id="{7F217C1B-FE9D-4C6C-B5FB-6701080F470E}"/>
              </a:ext>
            </a:extLst>
          </p:cNvPr>
          <p:cNvPicPr preferRelativeResize="0"/>
          <p:nvPr/>
        </p:nvPicPr>
        <p:blipFill>
          <a:blip r:embed="rId3">
            <a:alphaModFix/>
          </a:blip>
          <a:stretch>
            <a:fillRect/>
          </a:stretch>
        </p:blipFill>
        <p:spPr>
          <a:xfrm>
            <a:off x="3005564" y="1116022"/>
            <a:ext cx="3132871" cy="2911456"/>
          </a:xfrm>
          <a:prstGeom prst="rect">
            <a:avLst/>
          </a:prstGeom>
          <a:noFill/>
          <a:ln>
            <a:noFill/>
          </a:ln>
        </p:spPr>
      </p:pic>
      <p:pic>
        <p:nvPicPr>
          <p:cNvPr id="1030" name="Picture 6" descr="questions to ask remote employees">
            <a:extLst>
              <a:ext uri="{FF2B5EF4-FFF2-40B4-BE49-F238E27FC236}">
                <a16:creationId xmlns:a16="http://schemas.microsoft.com/office/drawing/2014/main" id="{10C48226-5F5A-4F7C-8FAE-3AE80A8951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8974" y="2009125"/>
            <a:ext cx="2686051" cy="112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4"/>
          <p:cNvSpPr txBox="1">
            <a:spLocks noGrp="1"/>
          </p:cNvSpPr>
          <p:nvPr>
            <p:ph type="ctrTitle" idx="4294967295"/>
          </p:nvPr>
        </p:nvSpPr>
        <p:spPr>
          <a:xfrm>
            <a:off x="2253100" y="2317150"/>
            <a:ext cx="5018400" cy="607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4800"/>
              <a:t>Thanks!</a:t>
            </a:r>
            <a:endParaRPr sz="4800"/>
          </a:p>
        </p:txBody>
      </p:sp>
      <p:sp>
        <p:nvSpPr>
          <p:cNvPr id="310" name="Google Shape;310;p34"/>
          <p:cNvSpPr txBox="1">
            <a:spLocks noGrp="1"/>
          </p:cNvSpPr>
          <p:nvPr>
            <p:ph type="subTitle" idx="4294967295"/>
          </p:nvPr>
        </p:nvSpPr>
        <p:spPr>
          <a:xfrm>
            <a:off x="2253125" y="2978125"/>
            <a:ext cx="5018400" cy="1211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900" dirty="0"/>
              <a:t>You can </a:t>
            </a:r>
            <a:r>
              <a:rPr lang="en-US" sz="1900" dirty="0"/>
              <a:t>reach</a:t>
            </a:r>
            <a:r>
              <a:rPr lang="en" sz="1900" dirty="0"/>
              <a:t> me at:</a:t>
            </a:r>
            <a:endParaRPr sz="1900" dirty="0"/>
          </a:p>
          <a:p>
            <a:pPr marL="0" lvl="0" indent="0" algn="ctr" rtl="0">
              <a:spcBef>
                <a:spcPts val="0"/>
              </a:spcBef>
              <a:spcAft>
                <a:spcPts val="0"/>
              </a:spcAft>
              <a:buNone/>
            </a:pPr>
            <a:r>
              <a:rPr lang="en-US" sz="1900" dirty="0"/>
              <a:t>mmaples-adams@lra.org</a:t>
            </a:r>
            <a:endParaRPr sz="1900" dirty="0"/>
          </a:p>
        </p:txBody>
      </p:sp>
      <p:sp>
        <p:nvSpPr>
          <p:cNvPr id="311" name="Google Shape;311;p34"/>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39</a:t>
            </a:fld>
            <a:endParaRPr/>
          </a:p>
        </p:txBody>
      </p:sp>
      <p:pic>
        <p:nvPicPr>
          <p:cNvPr id="312" name="Google Shape;312;p34"/>
          <p:cNvPicPr preferRelativeResize="0"/>
          <p:nvPr/>
        </p:nvPicPr>
        <p:blipFill>
          <a:blip r:embed="rId3">
            <a:alphaModFix/>
          </a:blip>
          <a:stretch>
            <a:fillRect/>
          </a:stretch>
        </p:blipFill>
        <p:spPr>
          <a:xfrm>
            <a:off x="3504150" y="174700"/>
            <a:ext cx="2135700" cy="2142449"/>
          </a:xfrm>
          <a:prstGeom prst="rect">
            <a:avLst/>
          </a:prstGeom>
          <a:noFill/>
          <a:ln>
            <a:noFill/>
          </a:ln>
        </p:spPr>
      </p:pic>
      <p:pic>
        <p:nvPicPr>
          <p:cNvPr id="7" name="Picture 6">
            <a:extLst>
              <a:ext uri="{FF2B5EF4-FFF2-40B4-BE49-F238E27FC236}">
                <a16:creationId xmlns:a16="http://schemas.microsoft.com/office/drawing/2014/main" id="{D92C954D-B10C-453B-BA2E-F603653948E6}"/>
              </a:ext>
            </a:extLst>
          </p:cNvPr>
          <p:cNvPicPr>
            <a:picLocks noChangeAspect="1"/>
          </p:cNvPicPr>
          <p:nvPr/>
        </p:nvPicPr>
        <p:blipFill>
          <a:blip r:embed="rId4"/>
          <a:stretch>
            <a:fillRect/>
          </a:stretch>
        </p:blipFill>
        <p:spPr>
          <a:xfrm rot="10800000" flipV="1">
            <a:off x="3879279" y="597298"/>
            <a:ext cx="1385442" cy="12972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Agenda</a:t>
            </a:r>
            <a:endParaRPr dirty="0"/>
          </a:p>
        </p:txBody>
      </p:sp>
      <p:sp>
        <p:nvSpPr>
          <p:cNvPr id="71" name="Google Shape;71;p13"/>
          <p:cNvSpPr txBox="1">
            <a:spLocks noGrp="1"/>
          </p:cNvSpPr>
          <p:nvPr>
            <p:ph type="body" idx="1"/>
          </p:nvPr>
        </p:nvSpPr>
        <p:spPr>
          <a:xfrm>
            <a:off x="257008" y="1400187"/>
            <a:ext cx="3473100" cy="2094900"/>
          </a:xfrm>
          <a:prstGeom prst="rect">
            <a:avLst/>
          </a:prstGeom>
        </p:spPr>
        <p:txBody>
          <a:bodyPr spcFirstLastPara="1" wrap="square" lIns="0" tIns="0" rIns="0" bIns="0" anchor="t" anchorCtr="0">
            <a:noAutofit/>
          </a:bodyPr>
          <a:lstStyle/>
          <a:p>
            <a:pPr marL="285750" indent="-285750">
              <a:buClr>
                <a:schemeClr val="dk1"/>
              </a:buClr>
              <a:buSzPts val="1100"/>
            </a:pPr>
            <a:r>
              <a:rPr lang="en-US" sz="1800" b="1" dirty="0"/>
              <a:t>Reminders</a:t>
            </a:r>
          </a:p>
          <a:p>
            <a:pPr marL="285750" indent="-285750">
              <a:buClr>
                <a:schemeClr val="dk1"/>
              </a:buClr>
              <a:buSzPts val="1100"/>
            </a:pPr>
            <a:r>
              <a:rPr lang="en-US" sz="1800" b="1" dirty="0"/>
              <a:t>Winter Training</a:t>
            </a:r>
          </a:p>
          <a:p>
            <a:pPr marL="285750" indent="-285750">
              <a:buClr>
                <a:schemeClr val="dk1"/>
              </a:buClr>
              <a:buSzPts val="1100"/>
            </a:pPr>
            <a:r>
              <a:rPr lang="en-US" sz="1800" b="1" dirty="0"/>
              <a:t>LPSI Logistics</a:t>
            </a:r>
          </a:p>
          <a:p>
            <a:pPr marL="285750" indent="-285750">
              <a:buClr>
                <a:schemeClr val="dk1"/>
              </a:buClr>
              <a:buSzPts val="1100"/>
            </a:pPr>
            <a:r>
              <a:rPr lang="en-US" sz="1800" b="1" dirty="0"/>
              <a:t>Rules</a:t>
            </a:r>
          </a:p>
          <a:p>
            <a:pPr marL="285750" indent="-285750">
              <a:buClr>
                <a:schemeClr val="dk1"/>
              </a:buClr>
              <a:buSzPts val="1100"/>
            </a:pPr>
            <a:r>
              <a:rPr lang="en-US" sz="1800" b="1" dirty="0"/>
              <a:t>What’s New for 2023?</a:t>
            </a:r>
          </a:p>
        </p:txBody>
      </p:sp>
      <p:sp>
        <p:nvSpPr>
          <p:cNvPr id="73" name="Google Shape;73;p13"/>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sp>
        <p:nvSpPr>
          <p:cNvPr id="5" name="Google Shape;71;p13">
            <a:extLst>
              <a:ext uri="{FF2B5EF4-FFF2-40B4-BE49-F238E27FC236}">
                <a16:creationId xmlns:a16="http://schemas.microsoft.com/office/drawing/2014/main" id="{FFB295C7-7DEE-472E-9149-34D4C5424745}"/>
              </a:ext>
            </a:extLst>
          </p:cNvPr>
          <p:cNvSpPr txBox="1">
            <a:spLocks/>
          </p:cNvSpPr>
          <p:nvPr/>
        </p:nvSpPr>
        <p:spPr>
          <a:xfrm>
            <a:off x="5513393" y="1400187"/>
            <a:ext cx="3473100" cy="20949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4"/>
              </a:buClr>
              <a:buSzPts val="2000"/>
              <a:buFont typeface="Bellota Text Light"/>
              <a:buChar char="⬩"/>
              <a:defRPr sz="2000" b="0" i="0" u="none" strike="noStrike" cap="none">
                <a:solidFill>
                  <a:schemeClr val="dk1"/>
                </a:solidFill>
                <a:latin typeface="Bellota Text Light"/>
                <a:ea typeface="Bellota Text Light"/>
                <a:cs typeface="Bellota Text Light"/>
                <a:sym typeface="Bellota Text Light"/>
              </a:defRPr>
            </a:lvl1pPr>
            <a:lvl2pPr marL="914400" marR="0" lvl="1" indent="-355600" algn="l" rtl="0">
              <a:lnSpc>
                <a:spcPct val="115000"/>
              </a:lnSpc>
              <a:spcBef>
                <a:spcPts val="800"/>
              </a:spcBef>
              <a:spcAft>
                <a:spcPts val="0"/>
              </a:spcAft>
              <a:buClr>
                <a:schemeClr val="accent5"/>
              </a:buClr>
              <a:buSzPts val="2000"/>
              <a:buFont typeface="Bellota Text Light"/>
              <a:buChar char="◇"/>
              <a:defRPr sz="2000" b="0" i="0" u="none" strike="noStrike" cap="none">
                <a:solidFill>
                  <a:schemeClr val="dk1"/>
                </a:solidFill>
                <a:latin typeface="Bellota Text Light"/>
                <a:ea typeface="Bellota Text Light"/>
                <a:cs typeface="Bellota Text Light"/>
                <a:sym typeface="Bellota Text Light"/>
              </a:defRPr>
            </a:lvl2pPr>
            <a:lvl3pPr marL="1371600" marR="0" lvl="2" indent="-355600" algn="l" rtl="0">
              <a:lnSpc>
                <a:spcPct val="115000"/>
              </a:lnSpc>
              <a:spcBef>
                <a:spcPts val="800"/>
              </a:spcBef>
              <a:spcAft>
                <a:spcPts val="0"/>
              </a:spcAft>
              <a:buClr>
                <a:schemeClr val="accent1"/>
              </a:buClr>
              <a:buSzPts val="2000"/>
              <a:buFont typeface="Bellota Text Light"/>
              <a:buChar char="■"/>
              <a:defRPr sz="2000" b="0" i="0" u="none" strike="noStrike" cap="none">
                <a:solidFill>
                  <a:schemeClr val="dk1"/>
                </a:solidFill>
                <a:latin typeface="Bellota Text Light"/>
                <a:ea typeface="Bellota Text Light"/>
                <a:cs typeface="Bellota Text Light"/>
                <a:sym typeface="Bellota Text Light"/>
              </a:defRPr>
            </a:lvl3pPr>
            <a:lvl4pPr marL="1828800" marR="0" lvl="3" indent="-355600" algn="l" rtl="0">
              <a:lnSpc>
                <a:spcPct val="115000"/>
              </a:lnSpc>
              <a:spcBef>
                <a:spcPts val="800"/>
              </a:spcBef>
              <a:spcAft>
                <a:spcPts val="0"/>
              </a:spcAft>
              <a:buClr>
                <a:schemeClr val="dk1"/>
              </a:buClr>
              <a:buSzPts val="2000"/>
              <a:buFont typeface="Bellota Text Light"/>
              <a:buChar char="●"/>
              <a:defRPr sz="2000" b="0" i="0" u="none" strike="noStrike" cap="none">
                <a:solidFill>
                  <a:schemeClr val="dk1"/>
                </a:solidFill>
                <a:latin typeface="Bellota Text Light"/>
                <a:ea typeface="Bellota Text Light"/>
                <a:cs typeface="Bellota Text Light"/>
                <a:sym typeface="Bellota Text Light"/>
              </a:defRPr>
            </a:lvl4pPr>
            <a:lvl5pPr marL="2286000" marR="0" lvl="4" indent="-355600" algn="l" rtl="0">
              <a:lnSpc>
                <a:spcPct val="115000"/>
              </a:lnSpc>
              <a:spcBef>
                <a:spcPts val="800"/>
              </a:spcBef>
              <a:spcAft>
                <a:spcPts val="0"/>
              </a:spcAft>
              <a:buClr>
                <a:schemeClr val="dk1"/>
              </a:buClr>
              <a:buSzPts val="2000"/>
              <a:buFont typeface="Bellota Text Light"/>
              <a:buChar char="○"/>
              <a:defRPr sz="2000" b="0" i="0" u="none" strike="noStrike" cap="none">
                <a:solidFill>
                  <a:schemeClr val="dk1"/>
                </a:solidFill>
                <a:latin typeface="Bellota Text Light"/>
                <a:ea typeface="Bellota Text Light"/>
                <a:cs typeface="Bellota Text Light"/>
                <a:sym typeface="Bellota Text Light"/>
              </a:defRPr>
            </a:lvl5pPr>
            <a:lvl6pPr marL="2743200" marR="0" lvl="5" indent="-355600" algn="l" rtl="0">
              <a:lnSpc>
                <a:spcPct val="115000"/>
              </a:lnSpc>
              <a:spcBef>
                <a:spcPts val="800"/>
              </a:spcBef>
              <a:spcAft>
                <a:spcPts val="0"/>
              </a:spcAft>
              <a:buClr>
                <a:schemeClr val="dk1"/>
              </a:buClr>
              <a:buSzPts val="2000"/>
              <a:buFont typeface="Bellota Text Light"/>
              <a:buChar char="■"/>
              <a:defRPr sz="2000" b="0" i="0" u="none" strike="noStrike" cap="none">
                <a:solidFill>
                  <a:schemeClr val="dk1"/>
                </a:solidFill>
                <a:latin typeface="Bellota Text Light"/>
                <a:ea typeface="Bellota Text Light"/>
                <a:cs typeface="Bellota Text Light"/>
                <a:sym typeface="Bellota Text Light"/>
              </a:defRPr>
            </a:lvl6pPr>
            <a:lvl7pPr marL="3200400" marR="0" lvl="6" indent="-355600" algn="l" rtl="0">
              <a:lnSpc>
                <a:spcPct val="115000"/>
              </a:lnSpc>
              <a:spcBef>
                <a:spcPts val="800"/>
              </a:spcBef>
              <a:spcAft>
                <a:spcPts val="0"/>
              </a:spcAft>
              <a:buClr>
                <a:schemeClr val="dk1"/>
              </a:buClr>
              <a:buSzPts val="2000"/>
              <a:buFont typeface="Bellota Text Light"/>
              <a:buChar char="●"/>
              <a:defRPr sz="2000" b="0" i="0" u="none" strike="noStrike" cap="none">
                <a:solidFill>
                  <a:schemeClr val="dk1"/>
                </a:solidFill>
                <a:latin typeface="Bellota Text Light"/>
                <a:ea typeface="Bellota Text Light"/>
                <a:cs typeface="Bellota Text Light"/>
                <a:sym typeface="Bellota Text Light"/>
              </a:defRPr>
            </a:lvl7pPr>
            <a:lvl8pPr marL="3657600" marR="0" lvl="7" indent="-355600" algn="l" rtl="0">
              <a:lnSpc>
                <a:spcPct val="115000"/>
              </a:lnSpc>
              <a:spcBef>
                <a:spcPts val="800"/>
              </a:spcBef>
              <a:spcAft>
                <a:spcPts val="0"/>
              </a:spcAft>
              <a:buClr>
                <a:schemeClr val="dk1"/>
              </a:buClr>
              <a:buSzPts val="2000"/>
              <a:buFont typeface="Bellota Text Light"/>
              <a:buChar char="○"/>
              <a:defRPr sz="2000" b="0" i="0" u="none" strike="noStrike" cap="none">
                <a:solidFill>
                  <a:schemeClr val="dk1"/>
                </a:solidFill>
                <a:latin typeface="Bellota Text Light"/>
                <a:ea typeface="Bellota Text Light"/>
                <a:cs typeface="Bellota Text Light"/>
                <a:sym typeface="Bellota Text Light"/>
              </a:defRPr>
            </a:lvl8pPr>
            <a:lvl9pPr marL="4114800" marR="0" lvl="8" indent="-355600" algn="l" rtl="0">
              <a:lnSpc>
                <a:spcPct val="115000"/>
              </a:lnSpc>
              <a:spcBef>
                <a:spcPts val="800"/>
              </a:spcBef>
              <a:spcAft>
                <a:spcPts val="800"/>
              </a:spcAft>
              <a:buClr>
                <a:schemeClr val="dk1"/>
              </a:buClr>
              <a:buSzPts val="2000"/>
              <a:buFont typeface="Bellota Text Light"/>
              <a:buChar char="■"/>
              <a:defRPr sz="2000" b="0" i="0" u="none" strike="noStrike" cap="none">
                <a:solidFill>
                  <a:schemeClr val="dk1"/>
                </a:solidFill>
                <a:latin typeface="Bellota Text Light"/>
                <a:ea typeface="Bellota Text Light"/>
                <a:cs typeface="Bellota Text Light"/>
                <a:sym typeface="Bellota Text Light"/>
              </a:defRPr>
            </a:lvl9pPr>
          </a:lstStyle>
          <a:p>
            <a:pPr marL="285750" indent="-285750">
              <a:buClr>
                <a:schemeClr val="dk1"/>
              </a:buClr>
              <a:buSzPts val="1100"/>
            </a:pPr>
            <a:r>
              <a:rPr lang="en-US" sz="1800" b="1" dirty="0">
                <a:solidFill>
                  <a:schemeClr val="tx1"/>
                </a:solidFill>
              </a:rPr>
              <a:t>Registration</a:t>
            </a:r>
          </a:p>
          <a:p>
            <a:pPr marL="285750" indent="-285750">
              <a:buClr>
                <a:schemeClr val="dk1"/>
              </a:buClr>
              <a:buSzPts val="1100"/>
            </a:pPr>
            <a:r>
              <a:rPr lang="en-US" sz="1800" b="1" dirty="0">
                <a:solidFill>
                  <a:schemeClr val="tx1"/>
                </a:solidFill>
              </a:rPr>
              <a:t>Dates to Remember</a:t>
            </a:r>
          </a:p>
          <a:p>
            <a:pPr marL="285750" indent="-285750">
              <a:buClr>
                <a:schemeClr val="dk1"/>
              </a:buClr>
              <a:buSzPts val="1100"/>
            </a:pPr>
            <a:r>
              <a:rPr lang="en-US" sz="1800" b="1" dirty="0">
                <a:solidFill>
                  <a:schemeClr val="tx1"/>
                </a:solidFill>
              </a:rPr>
              <a:t>Questions and Answers</a:t>
            </a:r>
          </a:p>
        </p:txBody>
      </p:sp>
      <p:pic>
        <p:nvPicPr>
          <p:cNvPr id="3" name="Picture 2">
            <a:extLst>
              <a:ext uri="{FF2B5EF4-FFF2-40B4-BE49-F238E27FC236}">
                <a16:creationId xmlns:a16="http://schemas.microsoft.com/office/drawing/2014/main" id="{D97E1F10-8D54-4F69-AE80-4C39FDE49100}"/>
              </a:ext>
            </a:extLst>
          </p:cNvPr>
          <p:cNvPicPr>
            <a:picLocks noChangeAspect="1"/>
          </p:cNvPicPr>
          <p:nvPr/>
        </p:nvPicPr>
        <p:blipFill>
          <a:blip r:embed="rId3"/>
          <a:stretch>
            <a:fillRect/>
          </a:stretch>
        </p:blipFill>
        <p:spPr>
          <a:xfrm>
            <a:off x="6804521" y="-99768"/>
            <a:ext cx="2437587" cy="1261936"/>
          </a:xfrm>
          <a:prstGeom prst="rect">
            <a:avLst/>
          </a:prstGeom>
        </p:spPr>
      </p:pic>
      <p:pic>
        <p:nvPicPr>
          <p:cNvPr id="8" name="Picture 7">
            <a:extLst>
              <a:ext uri="{FF2B5EF4-FFF2-40B4-BE49-F238E27FC236}">
                <a16:creationId xmlns:a16="http://schemas.microsoft.com/office/drawing/2014/main" id="{B86244A6-7BF8-4782-B5A1-CAAB17BC8158}"/>
              </a:ext>
            </a:extLst>
          </p:cNvPr>
          <p:cNvPicPr>
            <a:picLocks noChangeAspect="1"/>
          </p:cNvPicPr>
          <p:nvPr/>
        </p:nvPicPr>
        <p:blipFill>
          <a:blip r:embed="rId4"/>
          <a:stretch>
            <a:fillRect/>
          </a:stretch>
        </p:blipFill>
        <p:spPr>
          <a:xfrm>
            <a:off x="0" y="44843"/>
            <a:ext cx="2339481" cy="7243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LRAEF Sponsors</a:t>
            </a:r>
            <a:endParaRPr dirty="0"/>
          </a:p>
        </p:txBody>
      </p:sp>
      <p:sp>
        <p:nvSpPr>
          <p:cNvPr id="73" name="Google Shape;73;p13"/>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a:p>
        </p:txBody>
      </p:sp>
      <p:pic>
        <p:nvPicPr>
          <p:cNvPr id="1026" name="Picture 2" descr="Picture">
            <a:extLst>
              <a:ext uri="{FF2B5EF4-FFF2-40B4-BE49-F238E27FC236}">
                <a16:creationId xmlns:a16="http://schemas.microsoft.com/office/drawing/2014/main" id="{F562C007-1CCD-4267-8C36-FC004DE17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956" y="1039104"/>
            <a:ext cx="2085975" cy="1238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644C0BF-EF4B-4A7F-8528-E7037168286E}"/>
              </a:ext>
            </a:extLst>
          </p:cNvPr>
          <p:cNvSpPr txBox="1"/>
          <p:nvPr/>
        </p:nvSpPr>
        <p:spPr>
          <a:xfrm>
            <a:off x="884685" y="2123465"/>
            <a:ext cx="1598515" cy="307777"/>
          </a:xfrm>
          <a:prstGeom prst="rect">
            <a:avLst/>
          </a:prstGeom>
          <a:noFill/>
        </p:spPr>
        <p:txBody>
          <a:bodyPr wrap="none" rtlCol="0">
            <a:spAutoFit/>
          </a:bodyPr>
          <a:lstStyle/>
          <a:p>
            <a:r>
              <a:rPr lang="en-US" b="1" dirty="0">
                <a:latin typeface="Bellota Text Light" panose="020B0604020202020204" charset="0"/>
                <a:ea typeface="Bellota Text Light" panose="020B0604020202020204" charset="0"/>
              </a:rPr>
              <a:t>LPSI Title Sponsor</a:t>
            </a:r>
          </a:p>
        </p:txBody>
      </p:sp>
      <p:pic>
        <p:nvPicPr>
          <p:cNvPr id="1028" name="Picture 4" descr="Picture">
            <a:extLst>
              <a:ext uri="{FF2B5EF4-FFF2-40B4-BE49-F238E27FC236}">
                <a16:creationId xmlns:a16="http://schemas.microsoft.com/office/drawing/2014/main" id="{ADE7441D-19FE-4578-BE17-6D9576C542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0867" y="1141184"/>
            <a:ext cx="2019300" cy="12477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cture">
            <a:extLst>
              <a:ext uri="{FF2B5EF4-FFF2-40B4-BE49-F238E27FC236}">
                <a16:creationId xmlns:a16="http://schemas.microsoft.com/office/drawing/2014/main" id="{E9273D30-E30F-4B5A-90DF-194090811D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956" y="2571750"/>
            <a:ext cx="2133600" cy="8858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icture">
            <a:extLst>
              <a:ext uri="{FF2B5EF4-FFF2-40B4-BE49-F238E27FC236}">
                <a16:creationId xmlns:a16="http://schemas.microsoft.com/office/drawing/2014/main" id="{D149F690-350E-483E-AF14-6EC484684D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9974" y="2431242"/>
            <a:ext cx="192405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icture">
            <a:extLst>
              <a:ext uri="{FF2B5EF4-FFF2-40B4-BE49-F238E27FC236}">
                <a16:creationId xmlns:a16="http://schemas.microsoft.com/office/drawing/2014/main" id="{AA592ECC-F727-4BE0-9EE6-FD55D27EDA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1317" y="2705099"/>
            <a:ext cx="2228850" cy="619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734A56A-A6D5-4C79-8075-DF52BACF724F}"/>
              </a:ext>
            </a:extLst>
          </p:cNvPr>
          <p:cNvSpPr txBox="1"/>
          <p:nvPr/>
        </p:nvSpPr>
        <p:spPr>
          <a:xfrm>
            <a:off x="692324" y="3444194"/>
            <a:ext cx="1983235" cy="307777"/>
          </a:xfrm>
          <a:prstGeom prst="rect">
            <a:avLst/>
          </a:prstGeom>
          <a:noFill/>
        </p:spPr>
        <p:txBody>
          <a:bodyPr wrap="none" rtlCol="0">
            <a:spAutoFit/>
          </a:bodyPr>
          <a:lstStyle/>
          <a:p>
            <a:r>
              <a:rPr lang="en-US" b="1" dirty="0">
                <a:latin typeface="Bellota Text Light" panose="020B0604020202020204" charset="0"/>
                <a:ea typeface="Bellota Text Light" panose="020B0604020202020204" charset="0"/>
              </a:rPr>
              <a:t>LRAEF Annual Sponsor</a:t>
            </a:r>
          </a:p>
        </p:txBody>
      </p:sp>
      <p:sp>
        <p:nvSpPr>
          <p:cNvPr id="17" name="TextBox 16">
            <a:extLst>
              <a:ext uri="{FF2B5EF4-FFF2-40B4-BE49-F238E27FC236}">
                <a16:creationId xmlns:a16="http://schemas.microsoft.com/office/drawing/2014/main" id="{7ABE29D0-1A66-4068-8B82-0B8B80BB2BE5}"/>
              </a:ext>
            </a:extLst>
          </p:cNvPr>
          <p:cNvSpPr txBox="1"/>
          <p:nvPr/>
        </p:nvSpPr>
        <p:spPr>
          <a:xfrm>
            <a:off x="3580382" y="3444193"/>
            <a:ext cx="1983235" cy="307777"/>
          </a:xfrm>
          <a:prstGeom prst="rect">
            <a:avLst/>
          </a:prstGeom>
          <a:noFill/>
        </p:spPr>
        <p:txBody>
          <a:bodyPr wrap="none" rtlCol="0">
            <a:spAutoFit/>
          </a:bodyPr>
          <a:lstStyle/>
          <a:p>
            <a:r>
              <a:rPr lang="en-US" b="1" dirty="0">
                <a:latin typeface="Bellota Text Light" panose="020B0604020202020204" charset="0"/>
                <a:ea typeface="Bellota Text Light" panose="020B0604020202020204" charset="0"/>
              </a:rPr>
              <a:t>LRAEF Annual Sponsor</a:t>
            </a:r>
          </a:p>
        </p:txBody>
      </p:sp>
      <p:sp>
        <p:nvSpPr>
          <p:cNvPr id="18" name="TextBox 17">
            <a:extLst>
              <a:ext uri="{FF2B5EF4-FFF2-40B4-BE49-F238E27FC236}">
                <a16:creationId xmlns:a16="http://schemas.microsoft.com/office/drawing/2014/main" id="{7326DF7B-9FA6-4774-8241-9247303F40F8}"/>
              </a:ext>
            </a:extLst>
          </p:cNvPr>
          <p:cNvSpPr txBox="1"/>
          <p:nvPr/>
        </p:nvSpPr>
        <p:spPr>
          <a:xfrm>
            <a:off x="6904124" y="3410828"/>
            <a:ext cx="1983235" cy="307777"/>
          </a:xfrm>
          <a:prstGeom prst="rect">
            <a:avLst/>
          </a:prstGeom>
          <a:noFill/>
        </p:spPr>
        <p:txBody>
          <a:bodyPr wrap="none" rtlCol="0">
            <a:spAutoFit/>
          </a:bodyPr>
          <a:lstStyle/>
          <a:p>
            <a:r>
              <a:rPr lang="en-US" b="1" dirty="0">
                <a:latin typeface="Bellota Text Light" panose="020B0604020202020204" charset="0"/>
                <a:ea typeface="Bellota Text Light" panose="020B0604020202020204" charset="0"/>
              </a:rPr>
              <a:t>LRAEF Annual Sponsor</a:t>
            </a:r>
          </a:p>
        </p:txBody>
      </p:sp>
    </p:spTree>
    <p:extLst>
      <p:ext uri="{BB962C8B-B14F-4D97-AF65-F5344CB8AC3E}">
        <p14:creationId xmlns:p14="http://schemas.microsoft.com/office/powerpoint/2010/main" val="336139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1871100" y="1411950"/>
            <a:ext cx="54018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Reminders</a:t>
            </a:r>
            <a:endParaRPr dirty="0"/>
          </a:p>
        </p:txBody>
      </p:sp>
    </p:spTree>
    <p:extLst>
      <p:ext uri="{BB962C8B-B14F-4D97-AF65-F5344CB8AC3E}">
        <p14:creationId xmlns:p14="http://schemas.microsoft.com/office/powerpoint/2010/main" val="4151695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title"/>
          </p:nvPr>
        </p:nvSpPr>
        <p:spPr>
          <a:xfrm>
            <a:off x="1080050" y="531200"/>
            <a:ext cx="69840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Reminders</a:t>
            </a:r>
            <a:endParaRPr dirty="0"/>
          </a:p>
        </p:txBody>
      </p:sp>
      <p:sp>
        <p:nvSpPr>
          <p:cNvPr id="100" name="Google Shape;100;p17"/>
          <p:cNvSpPr txBox="1">
            <a:spLocks noGrp="1"/>
          </p:cNvSpPr>
          <p:nvPr>
            <p:ph type="body" idx="1"/>
          </p:nvPr>
        </p:nvSpPr>
        <p:spPr>
          <a:xfrm>
            <a:off x="1080050" y="1201548"/>
            <a:ext cx="6984000" cy="3033900"/>
          </a:xfrm>
          <a:prstGeom prst="rect">
            <a:avLst/>
          </a:prstGeom>
        </p:spPr>
        <p:txBody>
          <a:bodyPr spcFirstLastPara="1" wrap="square" lIns="0" tIns="0" rIns="0" bIns="0" anchor="t" anchorCtr="0">
            <a:noAutofit/>
          </a:bodyPr>
          <a:lstStyle/>
          <a:p>
            <a:pPr marL="457200" lvl="0" indent="-381000" algn="l" rtl="0">
              <a:spcBef>
                <a:spcPts val="0"/>
              </a:spcBef>
              <a:spcAft>
                <a:spcPts val="0"/>
              </a:spcAft>
              <a:buSzPts val="2400"/>
              <a:buChar char="⬩"/>
            </a:pPr>
            <a:r>
              <a:rPr lang="en-US" dirty="0"/>
              <a:t>NRAEF Database</a:t>
            </a:r>
          </a:p>
          <a:p>
            <a:pPr lvl="1">
              <a:spcBef>
                <a:spcPts val="0"/>
              </a:spcBef>
              <a:buChar char="⬩"/>
            </a:pPr>
            <a:r>
              <a:rPr lang="en-US" dirty="0"/>
              <a:t>Link to the database comes from </a:t>
            </a:r>
            <a:r>
              <a:rPr lang="en-US" dirty="0">
                <a:hlinkClick r:id="rId3"/>
              </a:rPr>
              <a:t>prostartdatabase@nraef.org</a:t>
            </a:r>
            <a:endParaRPr lang="en-US" dirty="0"/>
          </a:p>
          <a:p>
            <a:pPr lvl="1">
              <a:spcBef>
                <a:spcPts val="0"/>
              </a:spcBef>
              <a:buChar char="⬩"/>
            </a:pPr>
            <a:r>
              <a:rPr lang="en-US" dirty="0"/>
              <a:t>Open until November 22</a:t>
            </a:r>
            <a:r>
              <a:rPr lang="en-US" baseline="30000" dirty="0"/>
              <a:t>nd</a:t>
            </a:r>
            <a:r>
              <a:rPr lang="en-US" dirty="0"/>
              <a:t> at 4 p.m.</a:t>
            </a:r>
          </a:p>
          <a:p>
            <a:pPr lvl="1">
              <a:spcBef>
                <a:spcPts val="0"/>
              </a:spcBef>
              <a:buChar char="⬩"/>
            </a:pPr>
            <a:r>
              <a:rPr lang="en-US" dirty="0"/>
              <a:t>If you’re having trouble accessing, email Mistica at </a:t>
            </a:r>
            <a:r>
              <a:rPr lang="en-US" dirty="0">
                <a:hlinkClick r:id="rId4"/>
              </a:rPr>
              <a:t>mmaples-adams@lra.org</a:t>
            </a:r>
            <a:r>
              <a:rPr lang="en-US" dirty="0"/>
              <a:t>. </a:t>
            </a:r>
            <a:endParaRPr dirty="0"/>
          </a:p>
        </p:txBody>
      </p:sp>
      <p:sp>
        <p:nvSpPr>
          <p:cNvPr id="101" name="Google Shape;101;p17"/>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5"/>
          <p:cNvSpPr txBox="1">
            <a:spLocks noGrp="1"/>
          </p:cNvSpPr>
          <p:nvPr>
            <p:ph type="ctrTitle"/>
          </p:nvPr>
        </p:nvSpPr>
        <p:spPr>
          <a:xfrm>
            <a:off x="1871100" y="1341773"/>
            <a:ext cx="54018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dirty="0"/>
              <a:t>Winter Training</a:t>
            </a:r>
            <a:endParaRPr dirty="0"/>
          </a:p>
        </p:txBody>
      </p:sp>
    </p:spTree>
    <p:extLst>
      <p:ext uri="{BB962C8B-B14F-4D97-AF65-F5344CB8AC3E}">
        <p14:creationId xmlns:p14="http://schemas.microsoft.com/office/powerpoint/2010/main" val="3718662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22"/>
          <p:cNvSpPr txBox="1">
            <a:spLocks noGrp="1"/>
          </p:cNvSpPr>
          <p:nvPr>
            <p:ph type="title" idx="4294967295"/>
          </p:nvPr>
        </p:nvSpPr>
        <p:spPr>
          <a:xfrm>
            <a:off x="474300" y="567950"/>
            <a:ext cx="2658199" cy="1380000"/>
          </a:xfrm>
          <a:prstGeom prst="rect">
            <a:avLst/>
          </a:prstGeom>
        </p:spPr>
        <p:txBody>
          <a:bodyPr spcFirstLastPara="1" wrap="square" lIns="0" tIns="0" rIns="0" bIns="0" anchor="t" anchorCtr="0">
            <a:noAutofit/>
          </a:bodyPr>
          <a:lstStyle/>
          <a:p>
            <a:pPr lvl="0" algn="l" rtl="0">
              <a:spcBef>
                <a:spcPts val="0"/>
              </a:spcBef>
              <a:spcAft>
                <a:spcPts val="0"/>
              </a:spcAft>
            </a:pPr>
            <a:r>
              <a:rPr lang="en-US" sz="2800" dirty="0"/>
              <a:t>When?</a:t>
            </a:r>
            <a:br>
              <a:rPr lang="en-US" sz="2800" dirty="0"/>
            </a:br>
            <a:r>
              <a:rPr lang="en-US" sz="2000" dirty="0">
                <a:solidFill>
                  <a:schemeClr val="tx1"/>
                </a:solidFill>
                <a:latin typeface="Bellota Text Light" panose="020B0604020202020204" charset="0"/>
                <a:ea typeface="Bellota Text Light" panose="020B0604020202020204" charset="0"/>
              </a:rPr>
              <a:t>December 1-2</a:t>
            </a:r>
            <a:br>
              <a:rPr lang="en-US" sz="2000" dirty="0">
                <a:latin typeface="Bellota Text Light" panose="020B0604020202020204" charset="0"/>
                <a:ea typeface="Bellota Text Light" panose="020B0604020202020204" charset="0"/>
              </a:rPr>
            </a:br>
            <a:br>
              <a:rPr lang="en-US" sz="2800" dirty="0"/>
            </a:br>
            <a:r>
              <a:rPr lang="en-US" sz="2800" dirty="0"/>
              <a:t>Where?</a:t>
            </a:r>
            <a:br>
              <a:rPr lang="en-US" sz="2800" dirty="0"/>
            </a:br>
            <a:r>
              <a:rPr lang="en-US" sz="2000" dirty="0">
                <a:latin typeface="Bellota Text Light" panose="020B0604020202020204" charset="0"/>
                <a:ea typeface="Bellota Text Light" panose="020B0604020202020204" charset="0"/>
              </a:rPr>
              <a:t>Tentatively at the        Northwestern State University in </a:t>
            </a:r>
            <a:br>
              <a:rPr lang="en-US" sz="2000" dirty="0">
                <a:latin typeface="Bellota Text Light" panose="020B0604020202020204" charset="0"/>
                <a:ea typeface="Bellota Text Light" panose="020B0604020202020204" charset="0"/>
              </a:rPr>
            </a:br>
            <a:r>
              <a:rPr lang="en-US" sz="2000" dirty="0">
                <a:latin typeface="Bellota Text Light" panose="020B0604020202020204" charset="0"/>
                <a:ea typeface="Bellota Text Light" panose="020B0604020202020204" charset="0"/>
              </a:rPr>
              <a:t>Natchitoches</a:t>
            </a:r>
            <a:br>
              <a:rPr lang="en-US" sz="2000" dirty="0">
                <a:latin typeface="Bellota Text Light" panose="020B0604020202020204" charset="0"/>
                <a:ea typeface="Bellota Text Light" panose="020B0604020202020204" charset="0"/>
              </a:rPr>
            </a:br>
            <a:br>
              <a:rPr lang="en-US" sz="2800" dirty="0"/>
            </a:br>
            <a:r>
              <a:rPr lang="en-US" sz="2800" dirty="0"/>
              <a:t>What?</a:t>
            </a:r>
            <a:br>
              <a:rPr lang="en-US" sz="2800" dirty="0"/>
            </a:br>
            <a:r>
              <a:rPr lang="en-US" sz="2000" dirty="0">
                <a:latin typeface="Bellota Text Light" panose="020B0604020202020204" charset="0"/>
                <a:ea typeface="Bellota Text Light" panose="020B0604020202020204" charset="0"/>
              </a:rPr>
              <a:t>Topics suggested by you such as baking and pastry</a:t>
            </a:r>
            <a:endParaRPr sz="2800" dirty="0"/>
          </a:p>
        </p:txBody>
      </p:sp>
      <p:sp>
        <p:nvSpPr>
          <p:cNvPr id="143" name="Google Shape;143;p22"/>
          <p:cNvSpPr txBox="1">
            <a:spLocks noGrp="1"/>
          </p:cNvSpPr>
          <p:nvPr>
            <p:ph type="sldNum" idx="12"/>
          </p:nvPr>
        </p:nvSpPr>
        <p:spPr>
          <a:xfrm>
            <a:off x="4297650" y="4465974"/>
            <a:ext cx="548700" cy="677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Lafew template">
  <a:themeElements>
    <a:clrScheme name="Custom 347">
      <a:dk1>
        <a:srgbClr val="423C41"/>
      </a:dk1>
      <a:lt1>
        <a:srgbClr val="FFFFFF"/>
      </a:lt1>
      <a:dk2>
        <a:srgbClr val="7A717C"/>
      </a:dk2>
      <a:lt2>
        <a:srgbClr val="F0E9E3"/>
      </a:lt2>
      <a:accent1>
        <a:srgbClr val="FFBF3A"/>
      </a:accent1>
      <a:accent2>
        <a:srgbClr val="E94032"/>
      </a:accent2>
      <a:accent3>
        <a:srgbClr val="A78BAF"/>
      </a:accent3>
      <a:accent4>
        <a:srgbClr val="ADC853"/>
      </a:accent4>
      <a:accent5>
        <a:srgbClr val="6FAC6A"/>
      </a:accent5>
      <a:accent6>
        <a:srgbClr val="9C6E59"/>
      </a:accent6>
      <a:hlink>
        <a:srgbClr val="884E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11504</TotalTime>
  <Words>1905</Words>
  <Application>Microsoft Office PowerPoint</Application>
  <PresentationFormat>On-screen Show (16:9)</PresentationFormat>
  <Paragraphs>189</Paragraphs>
  <Slides>39</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Bellota Text Light</vt:lpstr>
      <vt:lpstr>Arial</vt:lpstr>
      <vt:lpstr>Satisfy</vt:lpstr>
      <vt:lpstr>Bellota Text</vt:lpstr>
      <vt:lpstr>Lafew template</vt:lpstr>
      <vt:lpstr>Louisiana ProStart Invitational 2023 Information Session</vt:lpstr>
      <vt:lpstr>Welcome!</vt:lpstr>
      <vt:lpstr>Hello!</vt:lpstr>
      <vt:lpstr>Agenda</vt:lpstr>
      <vt:lpstr>LRAEF Sponsors</vt:lpstr>
      <vt:lpstr>Reminders</vt:lpstr>
      <vt:lpstr>Reminders</vt:lpstr>
      <vt:lpstr>Winter Training</vt:lpstr>
      <vt:lpstr>When? December 1-2  Where? Tentatively at the        Northwestern State University in  Natchitoches  What? Topics suggested by you such as baking and pastry</vt:lpstr>
      <vt:lpstr>LPSI Logistics</vt:lpstr>
      <vt:lpstr>LPSI Logistics</vt:lpstr>
      <vt:lpstr>Rules</vt:lpstr>
      <vt:lpstr>Rules</vt:lpstr>
      <vt:lpstr>What’s New for 2023?</vt:lpstr>
      <vt:lpstr>Culinary: new scoring category</vt:lpstr>
      <vt:lpstr>Culinary: entrée accompaniments</vt:lpstr>
      <vt:lpstr>Culinary: packet submission</vt:lpstr>
      <vt:lpstr>Culinary: knife skills</vt:lpstr>
      <vt:lpstr>Culinary: knife skills</vt:lpstr>
      <vt:lpstr>Culinary: handheld butane/propane torch</vt:lpstr>
      <vt:lpstr>Culinary: prohibited equipment</vt:lpstr>
      <vt:lpstr>Culinary: recipe costing</vt:lpstr>
      <vt:lpstr>Culinary: Product Check-in and Report to Competition</vt:lpstr>
      <vt:lpstr>Culinary: Workspace Blueprint</vt:lpstr>
      <vt:lpstr>Culinary: New Recipe and Costing Examples Provided</vt:lpstr>
      <vt:lpstr>Management: Proposal Submission</vt:lpstr>
      <vt:lpstr>Management: Check-in</vt:lpstr>
      <vt:lpstr>Management: Written Proposal</vt:lpstr>
      <vt:lpstr>Management: Recipe Costing</vt:lpstr>
      <vt:lpstr>Management: Marketing Tactics</vt:lpstr>
      <vt:lpstr>Management: 12 menu items</vt:lpstr>
      <vt:lpstr>Management: Menu Items</vt:lpstr>
      <vt:lpstr>Registration</vt:lpstr>
      <vt:lpstr>Registration</vt:lpstr>
      <vt:lpstr>Dates to Remember</vt:lpstr>
      <vt:lpstr>Dates to Remember</vt:lpstr>
      <vt:lpstr>Questions</vt:lpstr>
      <vt:lpstr>Questions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Mistica Maples-Adams</dc:creator>
  <cp:lastModifiedBy>Mistica Maples-Adams</cp:lastModifiedBy>
  <cp:revision>47</cp:revision>
  <cp:lastPrinted>2021-11-09T20:24:59Z</cp:lastPrinted>
  <dcterms:modified xsi:type="dcterms:W3CDTF">2022-10-20T15:30:12Z</dcterms:modified>
</cp:coreProperties>
</file>