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14"/>
  </p:notesMasterIdLst>
  <p:sldIdLst>
    <p:sldId id="257" r:id="rId5"/>
    <p:sldId id="853" r:id="rId6"/>
    <p:sldId id="866" r:id="rId7"/>
    <p:sldId id="258" r:id="rId8"/>
    <p:sldId id="864" r:id="rId9"/>
    <p:sldId id="865" r:id="rId10"/>
    <p:sldId id="857" r:id="rId11"/>
    <p:sldId id="862" r:id="rId12"/>
    <p:sldId id="8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ger C. Allen" initials="GA" lastIdx="11" clrIdx="0">
    <p:extLst>
      <p:ext uri="{19B8F6BF-5375-455C-9EA6-DF929625EA0E}">
        <p15:presenceInfo xmlns:p15="http://schemas.microsoft.com/office/powerpoint/2012/main" userId="Ginger C. Al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48" autoAdjust="0"/>
    <p:restoredTop sz="93758" autoAdjust="0"/>
  </p:normalViewPr>
  <p:slideViewPr>
    <p:cSldViewPr snapToGrid="0">
      <p:cViewPr varScale="1">
        <p:scale>
          <a:sx n="99" d="100"/>
          <a:sy n="99"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9017F-5040-427D-8357-BD1B37B8D7DA}"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BF8B3-4B42-461D-A084-C02A3E9550E9}" type="slidenum">
              <a:rPr lang="en-US" smtClean="0"/>
              <a:t>‹#›</a:t>
            </a:fld>
            <a:endParaRPr lang="en-US"/>
          </a:p>
        </p:txBody>
      </p:sp>
    </p:spTree>
    <p:extLst>
      <p:ext uri="{BB962C8B-B14F-4D97-AF65-F5344CB8AC3E}">
        <p14:creationId xmlns:p14="http://schemas.microsoft.com/office/powerpoint/2010/main" val="139645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 Educational Services;   71 Arts, Entertainment and Recreation;   72 Accommodation and Food Services;   213 Support Activities for Mining;</a:t>
            </a:r>
          </a:p>
          <a:p>
            <a:r>
              <a:rPr lang="en-US" dirty="0"/>
              <a:t>315 Apparel Manufacturing;   448 Clothing and Clothing Accessories Stores;   451 Sporting Good, Hobby, Book and Music Stores;</a:t>
            </a:r>
          </a:p>
          <a:p>
            <a:r>
              <a:rPr lang="en-US" dirty="0"/>
              <a:t>481 Air Transportation;   485 Transit and Ground Passenger Transportation;   487 Scenic and Sightseeing Transportation;</a:t>
            </a:r>
          </a:p>
          <a:p>
            <a:r>
              <a:rPr lang="en-US" dirty="0"/>
              <a:t>511 Publishing Industries (except Internet);   512 Motion Picture and Sound Recording Industries;   515 Broadcasting (except Internet);</a:t>
            </a:r>
          </a:p>
          <a:p>
            <a:r>
              <a:rPr lang="en-US" dirty="0"/>
              <a:t>532 Rental and Leasing Services;   812 Personal and Laundry Services;   3121 Beverage Manufacturers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80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 Educational Services;   71 Arts, Entertainment and Recreation;   72 Accommodation and Food Services;   213 Support Activities for Mining;</a:t>
            </a:r>
          </a:p>
          <a:p>
            <a:r>
              <a:rPr lang="en-US" dirty="0"/>
              <a:t>315 Apparel Manufacturing;   448 Clothing and Clothing Accessories Stores;   451 Sporting Good, Hobby, Book and Music Stores;</a:t>
            </a:r>
          </a:p>
          <a:p>
            <a:r>
              <a:rPr lang="en-US" dirty="0"/>
              <a:t>481 Air Transportation;   485 Transit and Ground Passenger Transportation;   487 Scenic and Sightseeing Transportation;</a:t>
            </a:r>
          </a:p>
          <a:p>
            <a:r>
              <a:rPr lang="en-US" dirty="0"/>
              <a:t>511 Publishing Industries (except Internet);   512 Motion Picture and Sound Recording Industries;   515 Broadcasting (except Internet);</a:t>
            </a:r>
          </a:p>
          <a:p>
            <a:r>
              <a:rPr lang="en-US" dirty="0"/>
              <a:t>532 Rental and Leasing Services;   812 Personal and Laundry Services;   3121 Beverage Manufacturers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92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6065"/>
          <a:stretch/>
        </p:blipFill>
        <p:spPr>
          <a:xfrm>
            <a:off x="4425387" y="1606513"/>
            <a:ext cx="3341226"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95959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38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97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p>
        </p:txBody>
      </p:sp>
    </p:spTree>
    <p:extLst>
      <p:ext uri="{BB962C8B-B14F-4D97-AF65-F5344CB8AC3E}">
        <p14:creationId xmlns:p14="http://schemas.microsoft.com/office/powerpoint/2010/main" val="10403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1226" y="6194300"/>
            <a:ext cx="239442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19430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062013" y="6194300"/>
            <a:ext cx="2743200" cy="365125"/>
          </a:xfrm>
          <a:prstGeom prst="rect">
            <a:avLst/>
          </a:prstGeom>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100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21226" y="6194300"/>
            <a:ext cx="23944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062013" y="6194300"/>
            <a:ext cx="2743200" cy="365125"/>
          </a:xfrm>
          <a:prstGeom prst="rect">
            <a:avLst/>
          </a:prstGeo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3800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21226" y="6194300"/>
            <a:ext cx="23944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062013" y="6194300"/>
            <a:ext cx="2743200" cy="365125"/>
          </a:xfrm>
          <a:prstGeom prst="rect">
            <a:avLst/>
          </a:prstGeom>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6833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E8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594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42414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01757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53874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71628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6263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0209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371578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2"/>
          </p:nvPr>
        </p:nvSpPr>
        <p:spPr>
          <a:xfrm>
            <a:off x="9062013" y="6194300"/>
            <a:ext cx="2743200" cy="365125"/>
          </a:xfrm>
          <a:prstGeom prst="rect">
            <a:avLst/>
          </a:prstGeo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9186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quot;&quot;">
            <a:extLst>
              <a:ext uri="{FF2B5EF4-FFF2-40B4-BE49-F238E27FC236}">
                <a16:creationId xmlns:a16="http://schemas.microsoft.com/office/drawing/2014/main" id="{B65615E0-D08D-45AC-9AD9-F9D06B8B461F}"/>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t="-18262"/>
          <a:stretch/>
        </p:blipFill>
        <p:spPr>
          <a:xfrm>
            <a:off x="152400" y="6194300"/>
            <a:ext cx="11887200" cy="527175"/>
          </a:xfrm>
          <a:prstGeom prst="rect">
            <a:avLst/>
          </a:prstGeom>
        </p:spPr>
      </p:pic>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descr="&quot;&quot;"/>
          <p:cNvSpPr/>
          <p:nvPr userDrawn="1"/>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descr="&quot;&quot;"/>
          <p:cNvGrpSpPr/>
          <p:nvPr userDrawn="1"/>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descr="&quot;&quot;"/>
          <p:cNvSpPr/>
          <p:nvPr userDrawn="1"/>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46663" y="6448922"/>
            <a:ext cx="356632" cy="272601"/>
          </a:xfrm>
          <a:prstGeom prst="rect">
            <a:avLst/>
          </a:prstGeom>
        </p:spPr>
      </p:pic>
    </p:spTree>
    <p:extLst>
      <p:ext uri="{BB962C8B-B14F-4D97-AF65-F5344CB8AC3E}">
        <p14:creationId xmlns:p14="http://schemas.microsoft.com/office/powerpoint/2010/main" val="512300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5022-F549-466C-9B11-2E2BC7A0F141}"/>
              </a:ext>
            </a:extLst>
          </p:cNvPr>
          <p:cNvSpPr>
            <a:spLocks noGrp="1"/>
          </p:cNvSpPr>
          <p:nvPr>
            <p:ph type="ctrTitle"/>
          </p:nvPr>
        </p:nvSpPr>
        <p:spPr>
          <a:xfrm>
            <a:off x="1524000" y="1360614"/>
            <a:ext cx="10255624" cy="2387600"/>
          </a:xfrm>
        </p:spPr>
        <p:txBody>
          <a:bodyPr>
            <a:normAutofit fontScale="90000"/>
          </a:bodyPr>
          <a:lstStyle/>
          <a:p>
            <a:pPr algn="l"/>
            <a:r>
              <a:rPr lang="en-US" sz="7200" dirty="0"/>
              <a:t>COVID EIDL Program Updates </a:t>
            </a:r>
            <a:r>
              <a:rPr lang="en-US" sz="5600" dirty="0"/>
              <a:t>Effective September 8, 2021 </a:t>
            </a:r>
          </a:p>
        </p:txBody>
      </p:sp>
    </p:spTree>
    <p:extLst>
      <p:ext uri="{BB962C8B-B14F-4D97-AF65-F5344CB8AC3E}">
        <p14:creationId xmlns:p14="http://schemas.microsoft.com/office/powerpoint/2010/main" val="417333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95ACF4-27C7-4E62-8BA9-AA7DE6954102}"/>
              </a:ext>
            </a:extLst>
          </p:cNvPr>
          <p:cNvSpPr>
            <a:spLocks noGrp="1"/>
          </p:cNvSpPr>
          <p:nvPr>
            <p:ph type="title"/>
          </p:nvPr>
        </p:nvSpPr>
        <p:spPr>
          <a:xfrm>
            <a:off x="838200" y="438495"/>
            <a:ext cx="10515600" cy="1026261"/>
          </a:xfrm>
        </p:spPr>
        <p:txBody>
          <a:bodyPr/>
          <a:lstStyle/>
          <a:p>
            <a:r>
              <a:rPr lang="en-US" dirty="0"/>
              <a:t>COVID EIDL – Loan Component Benefits</a:t>
            </a:r>
          </a:p>
        </p:txBody>
      </p:sp>
      <p:cxnSp>
        <p:nvCxnSpPr>
          <p:cNvPr id="21" name="Straight Connector 20">
            <a:extLst>
              <a:ext uri="{FF2B5EF4-FFF2-40B4-BE49-F238E27FC236}">
                <a16:creationId xmlns:a16="http://schemas.microsoft.com/office/drawing/2014/main" id="{6E6AB9B3-938C-4A48-B97F-3F4F2A6DA71A}"/>
              </a:ext>
            </a:extLst>
          </p:cNvPr>
          <p:cNvCxnSpPr>
            <a:cxnSpLocks/>
          </p:cNvCxnSpPr>
          <p:nvPr/>
        </p:nvCxnSpPr>
        <p:spPr>
          <a:xfrm>
            <a:off x="635000" y="1097330"/>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2" name="Title 1">
            <a:extLst>
              <a:ext uri="{FF2B5EF4-FFF2-40B4-BE49-F238E27FC236}">
                <a16:creationId xmlns:a16="http://schemas.microsoft.com/office/drawing/2014/main" id="{40185971-78C3-4E45-9EFA-A86E63563BB0}"/>
              </a:ext>
            </a:extLst>
          </p:cNvPr>
          <p:cNvSpPr txBox="1">
            <a:spLocks/>
          </p:cNvSpPr>
          <p:nvPr/>
        </p:nvSpPr>
        <p:spPr>
          <a:xfrm>
            <a:off x="8496300" y="6338450"/>
            <a:ext cx="3212984" cy="249072"/>
          </a:xfrm>
          <a:prstGeom prst="rect">
            <a:avLst/>
          </a:prstGeom>
          <a:noFill/>
        </p:spPr>
        <p:txBody>
          <a:bodyPr vert="horz" lIns="91440" tIns="45720" rIns="91440" bIns="45720" rtlCol="0" anchor="t">
            <a:normAutofit fontScale="62500" lnSpcReduction="20000"/>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dirty="0">
                <a:ln>
                  <a:noFill/>
                </a:ln>
                <a:solidFill>
                  <a:srgbClr val="002E6D"/>
                </a:solidFill>
                <a:effectLst/>
                <a:uLnTx/>
                <a:uFillTx/>
                <a:latin typeface="Source Sans Pro" charset="0"/>
                <a:ea typeface="Source Sans Pro" charset="0"/>
              </a:rPr>
              <a:t>SBA.gov/EIDL</a:t>
            </a:r>
          </a:p>
        </p:txBody>
      </p:sp>
      <p:sp>
        <p:nvSpPr>
          <p:cNvPr id="7" name="Rectangle 6">
            <a:extLst>
              <a:ext uri="{FF2B5EF4-FFF2-40B4-BE49-F238E27FC236}">
                <a16:creationId xmlns:a16="http://schemas.microsoft.com/office/drawing/2014/main" id="{32A67734-790E-40EA-8BE8-37A79ECBC3C4}"/>
              </a:ext>
            </a:extLst>
          </p:cNvPr>
          <p:cNvSpPr/>
          <p:nvPr/>
        </p:nvSpPr>
        <p:spPr>
          <a:xfrm>
            <a:off x="10368502" y="6296994"/>
            <a:ext cx="1485900" cy="222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32B566-FF6D-4D3B-95C2-BF26FBF56995}"/>
              </a:ext>
            </a:extLst>
          </p:cNvPr>
          <p:cNvSpPr txBox="1"/>
          <p:nvPr/>
        </p:nvSpPr>
        <p:spPr>
          <a:xfrm>
            <a:off x="635000" y="1138787"/>
            <a:ext cx="10909300" cy="3693319"/>
          </a:xfrm>
          <a:prstGeom prst="rect">
            <a:avLst/>
          </a:prstGeom>
          <a:noFill/>
        </p:spPr>
        <p:txBody>
          <a:bodyPr wrap="square" rtlCol="0">
            <a:spAutoFit/>
          </a:bodyPr>
          <a:lstStyle/>
          <a:p>
            <a:r>
              <a:rPr lang="en-US" dirty="0"/>
              <a:t>The loan product offered via the COVID EIDL program is the remaining small business COVID recovery option. It is beneficial to small business owners due to its</a:t>
            </a:r>
          </a:p>
          <a:p>
            <a:endParaRPr lang="en-US" dirty="0"/>
          </a:p>
          <a:p>
            <a:pPr marL="285750" indent="-285750">
              <a:buFont typeface="Arial" panose="020B0604020202020204" pitchFamily="34" charset="0"/>
              <a:buChar char="•"/>
            </a:pPr>
            <a:r>
              <a:rPr lang="en-US" b="1" dirty="0"/>
              <a:t>Generous Terms</a:t>
            </a:r>
            <a:r>
              <a:rPr lang="en-US" dirty="0"/>
              <a:t>: 3.75% interest + 30-year repayment horizon + 2 years deferment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Reduced Repayment Burden</a:t>
            </a:r>
            <a:r>
              <a:rPr lang="en-US" dirty="0"/>
              <a:t>: 30 years with 2 years deferment results in relatively smaller monthly payments versus market alternatives ($10,000 COVID EIDL = monthly repayment of less than $50 a month)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Flexible Use</a:t>
            </a:r>
            <a:r>
              <a:rPr lang="en-US" dirty="0"/>
              <a:t>: Small businesses can use COVID EIDL funds on any normal operating expenses and working capital, including paying business debt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Accessible Application</a:t>
            </a:r>
            <a:r>
              <a:rPr lang="en-US" dirty="0"/>
              <a:t>: COVID EIDL is obtained directly through the SBA, requiring no external financial institution for a small business to apply for and obtain funds </a:t>
            </a:r>
          </a:p>
        </p:txBody>
      </p:sp>
    </p:spTree>
    <p:extLst>
      <p:ext uri="{BB962C8B-B14F-4D97-AF65-F5344CB8AC3E}">
        <p14:creationId xmlns:p14="http://schemas.microsoft.com/office/powerpoint/2010/main" val="257963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95ACF4-27C7-4E62-8BA9-AA7DE6954102}"/>
              </a:ext>
            </a:extLst>
          </p:cNvPr>
          <p:cNvSpPr>
            <a:spLocks noGrp="1"/>
          </p:cNvSpPr>
          <p:nvPr>
            <p:ph type="title"/>
          </p:nvPr>
        </p:nvSpPr>
        <p:spPr>
          <a:xfrm>
            <a:off x="838200" y="438495"/>
            <a:ext cx="10515600" cy="1026261"/>
          </a:xfrm>
        </p:spPr>
        <p:txBody>
          <a:bodyPr/>
          <a:lstStyle/>
          <a:p>
            <a:r>
              <a:rPr lang="en-US" dirty="0"/>
              <a:t>COVID EIDL Policy Changes</a:t>
            </a:r>
          </a:p>
        </p:txBody>
      </p:sp>
      <p:cxnSp>
        <p:nvCxnSpPr>
          <p:cNvPr id="21" name="Straight Connector 20">
            <a:extLst>
              <a:ext uri="{FF2B5EF4-FFF2-40B4-BE49-F238E27FC236}">
                <a16:creationId xmlns:a16="http://schemas.microsoft.com/office/drawing/2014/main" id="{6E6AB9B3-938C-4A48-B97F-3F4F2A6DA71A}"/>
              </a:ext>
            </a:extLst>
          </p:cNvPr>
          <p:cNvCxnSpPr>
            <a:cxnSpLocks/>
          </p:cNvCxnSpPr>
          <p:nvPr/>
        </p:nvCxnSpPr>
        <p:spPr>
          <a:xfrm>
            <a:off x="635000" y="1097330"/>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2" name="Title 1">
            <a:extLst>
              <a:ext uri="{FF2B5EF4-FFF2-40B4-BE49-F238E27FC236}">
                <a16:creationId xmlns:a16="http://schemas.microsoft.com/office/drawing/2014/main" id="{40185971-78C3-4E45-9EFA-A86E63563BB0}"/>
              </a:ext>
            </a:extLst>
          </p:cNvPr>
          <p:cNvSpPr txBox="1">
            <a:spLocks/>
          </p:cNvSpPr>
          <p:nvPr/>
        </p:nvSpPr>
        <p:spPr>
          <a:xfrm>
            <a:off x="8496300" y="6338450"/>
            <a:ext cx="3212984" cy="249072"/>
          </a:xfrm>
          <a:prstGeom prst="rect">
            <a:avLst/>
          </a:prstGeom>
          <a:noFill/>
        </p:spPr>
        <p:txBody>
          <a:bodyPr vert="horz" lIns="91440" tIns="45720" rIns="91440" bIns="45720" rtlCol="0" anchor="t">
            <a:normAutofit fontScale="62500" lnSpcReduction="20000"/>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dirty="0">
                <a:ln>
                  <a:noFill/>
                </a:ln>
                <a:solidFill>
                  <a:srgbClr val="002E6D"/>
                </a:solidFill>
                <a:effectLst/>
                <a:uLnTx/>
                <a:uFillTx/>
                <a:latin typeface="Source Sans Pro" charset="0"/>
                <a:ea typeface="Source Sans Pro" charset="0"/>
              </a:rPr>
              <a:t>SBA.gov/EIDL</a:t>
            </a:r>
          </a:p>
        </p:txBody>
      </p:sp>
      <p:sp>
        <p:nvSpPr>
          <p:cNvPr id="7" name="Rectangle 6">
            <a:extLst>
              <a:ext uri="{FF2B5EF4-FFF2-40B4-BE49-F238E27FC236}">
                <a16:creationId xmlns:a16="http://schemas.microsoft.com/office/drawing/2014/main" id="{32A67734-790E-40EA-8BE8-37A79ECBC3C4}"/>
              </a:ext>
            </a:extLst>
          </p:cNvPr>
          <p:cNvSpPr/>
          <p:nvPr/>
        </p:nvSpPr>
        <p:spPr>
          <a:xfrm>
            <a:off x="10368502" y="6296994"/>
            <a:ext cx="1485900" cy="222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3">
            <a:extLst>
              <a:ext uri="{FF2B5EF4-FFF2-40B4-BE49-F238E27FC236}">
                <a16:creationId xmlns:a16="http://schemas.microsoft.com/office/drawing/2014/main" id="{A2F87363-82DA-4225-BEF4-C15AB80C43B7}"/>
              </a:ext>
            </a:extLst>
          </p:cNvPr>
          <p:cNvGraphicFramePr>
            <a:graphicFrameLocks noGrp="1"/>
          </p:cNvGraphicFramePr>
          <p:nvPr/>
        </p:nvGraphicFramePr>
        <p:xfrm>
          <a:off x="641350" y="1591381"/>
          <a:ext cx="10909299" cy="4820920"/>
        </p:xfrm>
        <a:graphic>
          <a:graphicData uri="http://schemas.openxmlformats.org/drawingml/2006/table">
            <a:tbl>
              <a:tblPr firstRow="1" bandRow="1">
                <a:tableStyleId>{5C22544A-7EE6-4342-B048-85BDC9FD1C3A}</a:tableStyleId>
              </a:tblPr>
              <a:tblGrid>
                <a:gridCol w="503367">
                  <a:extLst>
                    <a:ext uri="{9D8B030D-6E8A-4147-A177-3AD203B41FA5}">
                      <a16:colId xmlns:a16="http://schemas.microsoft.com/office/drawing/2014/main" val="2192033875"/>
                    </a:ext>
                  </a:extLst>
                </a:gridCol>
                <a:gridCol w="7578869">
                  <a:extLst>
                    <a:ext uri="{9D8B030D-6E8A-4147-A177-3AD203B41FA5}">
                      <a16:colId xmlns:a16="http://schemas.microsoft.com/office/drawing/2014/main" val="1320012820"/>
                    </a:ext>
                  </a:extLst>
                </a:gridCol>
                <a:gridCol w="2827063">
                  <a:extLst>
                    <a:ext uri="{9D8B030D-6E8A-4147-A177-3AD203B41FA5}">
                      <a16:colId xmlns:a16="http://schemas.microsoft.com/office/drawing/2014/main" val="2159952565"/>
                    </a:ext>
                  </a:extLst>
                </a:gridCol>
              </a:tblGrid>
              <a:tr h="370840">
                <a:tc>
                  <a:txBody>
                    <a:bodyPr/>
                    <a:lstStyle/>
                    <a:p>
                      <a:endParaRPr lang="en-US" sz="1600" dirty="0"/>
                    </a:p>
                  </a:txBody>
                  <a:tcPr>
                    <a:noFill/>
                  </a:tcPr>
                </a:tc>
                <a:tc>
                  <a:txBody>
                    <a:bodyPr/>
                    <a:lstStyle/>
                    <a:p>
                      <a:r>
                        <a:rPr lang="en-US" sz="1600" dirty="0"/>
                        <a:t>COVID EIDL Policy Change</a:t>
                      </a:r>
                    </a:p>
                  </a:txBody>
                  <a:tcPr>
                    <a:solidFill>
                      <a:schemeClr val="tx2"/>
                    </a:solidFill>
                  </a:tcPr>
                </a:tc>
                <a:tc>
                  <a:txBody>
                    <a:bodyPr/>
                    <a:lstStyle/>
                    <a:p>
                      <a:r>
                        <a:rPr lang="en-US" sz="1600" dirty="0"/>
                        <a:t>Impact</a:t>
                      </a:r>
                    </a:p>
                  </a:txBody>
                  <a:tcPr>
                    <a:solidFill>
                      <a:schemeClr val="tx2"/>
                    </a:solidFill>
                  </a:tcPr>
                </a:tc>
                <a:extLst>
                  <a:ext uri="{0D108BD9-81ED-4DB2-BD59-A6C34878D82A}">
                    <a16:rowId xmlns:a16="http://schemas.microsoft.com/office/drawing/2014/main" val="2925586317"/>
                  </a:ext>
                </a:extLst>
              </a:tr>
              <a:tr h="370840">
                <a:tc>
                  <a:txBody>
                    <a:bodyPr/>
                    <a:lstStyle/>
                    <a:p>
                      <a:pPr algn="ctr"/>
                      <a:r>
                        <a:rPr lang="en-US" sz="1600" b="1" dirty="0">
                          <a:solidFill>
                            <a:schemeClr val="bg1"/>
                          </a:solidFill>
                        </a:rPr>
                        <a:t>1</a:t>
                      </a:r>
                    </a:p>
                  </a:txBody>
                  <a:tcPr anchor="ctr">
                    <a:solidFill>
                      <a:schemeClr val="bg1">
                        <a:lumMod val="50000"/>
                      </a:schemeClr>
                    </a:solidFill>
                  </a:tcPr>
                </a:tc>
                <a:tc>
                  <a:txBody>
                    <a:bodyPr/>
                    <a:lstStyle/>
                    <a:p>
                      <a:r>
                        <a:rPr lang="en-US" sz="1600" dirty="0"/>
                        <a:t>Increase cap from $500K to $2M</a:t>
                      </a:r>
                      <a:br>
                        <a:rPr lang="en-US" sz="1600" dirty="0"/>
                      </a:br>
                      <a:r>
                        <a:rPr lang="en-US" sz="1600" dirty="0"/>
                        <a:t>“</a:t>
                      </a:r>
                      <a:r>
                        <a:rPr lang="en-US" sz="1600" b="1" dirty="0"/>
                        <a:t>Exclusivity Period</a:t>
                      </a:r>
                      <a:r>
                        <a:rPr lang="en-US" sz="1600" dirty="0"/>
                        <a:t>:” No approval of loans greater than $500,000 until Oct. 8, 2021</a:t>
                      </a:r>
                    </a:p>
                  </a:txBody>
                  <a:tcPr/>
                </a:tc>
                <a:tc>
                  <a:txBody>
                    <a:bodyPr/>
                    <a:lstStyle/>
                    <a:p>
                      <a:r>
                        <a:rPr lang="en-US" sz="1600" dirty="0"/>
                        <a:t>Higher loan amounts available</a:t>
                      </a:r>
                    </a:p>
                  </a:txBody>
                  <a:tcPr/>
                </a:tc>
                <a:extLst>
                  <a:ext uri="{0D108BD9-81ED-4DB2-BD59-A6C34878D82A}">
                    <a16:rowId xmlns:a16="http://schemas.microsoft.com/office/drawing/2014/main" val="85752080"/>
                  </a:ext>
                </a:extLst>
              </a:tr>
              <a:tr h="370840">
                <a:tc>
                  <a:txBody>
                    <a:bodyPr/>
                    <a:lstStyle/>
                    <a:p>
                      <a:pPr algn="ctr"/>
                      <a:r>
                        <a:rPr lang="en-US" sz="1600" b="1" dirty="0">
                          <a:solidFill>
                            <a:schemeClr val="bg1"/>
                          </a:solidFill>
                        </a:rPr>
                        <a:t>2</a:t>
                      </a:r>
                    </a:p>
                  </a:txBody>
                  <a:tcPr anchor="ctr">
                    <a:solidFill>
                      <a:schemeClr val="bg1">
                        <a:lumMod val="50000"/>
                      </a:schemeClr>
                    </a:solidFill>
                  </a:tcPr>
                </a:tc>
                <a:tc>
                  <a:txBody>
                    <a:bodyPr/>
                    <a:lstStyle/>
                    <a:p>
                      <a:r>
                        <a:rPr lang="en-US" sz="1600" dirty="0"/>
                        <a:t>Allow for use of funds to be applied to payment and prepayment of commercial debt and regularly-scheduled payments of federal debt</a:t>
                      </a:r>
                    </a:p>
                  </a:txBody>
                  <a:tcPr/>
                </a:tc>
                <a:tc>
                  <a:txBody>
                    <a:bodyPr/>
                    <a:lstStyle/>
                    <a:p>
                      <a:r>
                        <a:rPr lang="en-US" sz="1600" dirty="0"/>
                        <a:t>Increase use of funds flexibility</a:t>
                      </a:r>
                    </a:p>
                  </a:txBody>
                  <a:tcPr/>
                </a:tc>
                <a:extLst>
                  <a:ext uri="{0D108BD9-81ED-4DB2-BD59-A6C34878D82A}">
                    <a16:rowId xmlns:a16="http://schemas.microsoft.com/office/drawing/2014/main" val="3460056214"/>
                  </a:ext>
                </a:extLst>
              </a:tr>
              <a:tr h="370840">
                <a:tc>
                  <a:txBody>
                    <a:bodyPr/>
                    <a:lstStyle/>
                    <a:p>
                      <a:pPr algn="ctr"/>
                      <a:r>
                        <a:rPr lang="en-US" sz="1600" b="1" dirty="0">
                          <a:solidFill>
                            <a:schemeClr val="bg1"/>
                          </a:solidFill>
                        </a:rPr>
                        <a:t>3</a:t>
                      </a:r>
                    </a:p>
                  </a:txBody>
                  <a:tcPr anchor="ctr">
                    <a:solidFill>
                      <a:schemeClr val="bg1">
                        <a:lumMod val="50000"/>
                      </a:schemeClr>
                    </a:solidFill>
                  </a:tcPr>
                </a:tc>
                <a:tc>
                  <a:txBody>
                    <a:bodyPr/>
                    <a:lstStyle/>
                    <a:p>
                      <a:r>
                        <a:rPr lang="en-US" sz="1600" dirty="0"/>
                        <a:t>Allow for 24 months of deferment from loan origination for all loans (existing loans with less than 24-month deferment will be adjusted)</a:t>
                      </a:r>
                    </a:p>
                  </a:txBody>
                  <a:tcPr/>
                </a:tc>
                <a:tc>
                  <a:txBody>
                    <a:bodyPr/>
                    <a:lstStyle/>
                    <a:p>
                      <a:r>
                        <a:rPr lang="en-US" sz="1600" dirty="0"/>
                        <a:t>SBA automatically defers for 24 months from loan origination</a:t>
                      </a:r>
                    </a:p>
                  </a:txBody>
                  <a:tcPr/>
                </a:tc>
                <a:extLst>
                  <a:ext uri="{0D108BD9-81ED-4DB2-BD59-A6C34878D82A}">
                    <a16:rowId xmlns:a16="http://schemas.microsoft.com/office/drawing/2014/main" val="3746822272"/>
                  </a:ext>
                </a:extLst>
              </a:tr>
              <a:tr h="370840">
                <a:tc>
                  <a:txBody>
                    <a:bodyPr/>
                    <a:lstStyle/>
                    <a:p>
                      <a:pPr algn="ctr"/>
                      <a:r>
                        <a:rPr lang="en-US" sz="1600" b="1" dirty="0">
                          <a:solidFill>
                            <a:schemeClr val="bg1"/>
                          </a:solidFill>
                        </a:rPr>
                        <a:t>4</a:t>
                      </a:r>
                    </a:p>
                  </a:txBody>
                  <a:tcPr anchor="ct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Source Sans Pro" panose="020B0503030403020204" pitchFamily="34" charset="0"/>
                          <a:ea typeface="Source Sans Pro" panose="020B0503030403020204" pitchFamily="34" charset="0"/>
                          <a:cs typeface="Times New Roman" panose="02020603050405020304" pitchFamily="18" charset="0"/>
                        </a:rPr>
                        <a:t>Affiliation requirements simplified: An affiliate is a business that you control or in which you have 50% or more ownership</a:t>
                      </a:r>
                    </a:p>
                  </a:txBody>
                  <a:tcPr/>
                </a:tc>
                <a:tc>
                  <a:txBody>
                    <a:bodyPr/>
                    <a:lstStyle/>
                    <a:p>
                      <a:r>
                        <a:rPr lang="en-US" sz="1600" dirty="0"/>
                        <a:t>Simplifies affiliation rules for all industries</a:t>
                      </a:r>
                    </a:p>
                  </a:txBody>
                  <a:tcPr/>
                </a:tc>
                <a:extLst>
                  <a:ext uri="{0D108BD9-81ED-4DB2-BD59-A6C34878D82A}">
                    <a16:rowId xmlns:a16="http://schemas.microsoft.com/office/drawing/2014/main" val="4219748271"/>
                  </a:ext>
                </a:extLst>
              </a:tr>
              <a:tr h="370840">
                <a:tc>
                  <a:txBody>
                    <a:bodyPr/>
                    <a:lstStyle/>
                    <a:p>
                      <a:pPr algn="ctr"/>
                      <a:r>
                        <a:rPr lang="en-US" sz="1600" b="1" dirty="0">
                          <a:solidFill>
                            <a:schemeClr val="bg1"/>
                          </a:solidFill>
                        </a:rPr>
                        <a:t>5</a:t>
                      </a:r>
                    </a:p>
                  </a:txBody>
                  <a:tcPr anchor="ct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Created additional way to meet program size standards for businesses assigned a NAICS code beginning with 61, 71, 72, 213, 3121, 315, 448, 451, 481, 485, 487, 511, 512, 515, 532, or 812, AND that have no more than 500 employees per physical location AND that have no more than 20 locations AND that meet all other COVID EIDL eligibility requirements </a:t>
                      </a:r>
                      <a:endParaRPr lang="en-US" sz="16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Includes industries uniquely impacted by COVID-19 and continue to experience significant economic hardship</a:t>
                      </a:r>
                      <a:endParaRPr lang="en-US" sz="1600" kern="1200" dirty="0">
                        <a:solidFill>
                          <a:srgbClr val="FF0000"/>
                        </a:solidFill>
                        <a:latin typeface="+mn-lt"/>
                        <a:ea typeface="+mn-ea"/>
                        <a:cs typeface="+mn-cs"/>
                      </a:endParaRPr>
                    </a:p>
                  </a:txBody>
                  <a:tcPr/>
                </a:tc>
                <a:extLst>
                  <a:ext uri="{0D108BD9-81ED-4DB2-BD59-A6C34878D82A}">
                    <a16:rowId xmlns:a16="http://schemas.microsoft.com/office/drawing/2014/main" val="4103579860"/>
                  </a:ext>
                </a:extLst>
              </a:tr>
              <a:tr h="370840">
                <a:tc>
                  <a:txBody>
                    <a:bodyPr/>
                    <a:lstStyle/>
                    <a:p>
                      <a:pPr algn="ctr"/>
                      <a:r>
                        <a:rPr lang="en-US" sz="1600" b="1" dirty="0">
                          <a:solidFill>
                            <a:schemeClr val="bg1"/>
                          </a:solidFill>
                        </a:rPr>
                        <a:t>6</a:t>
                      </a:r>
                    </a:p>
                  </a:txBody>
                  <a:tcPr anchor="ct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Source Sans Pro" panose="020B0503030403020204" pitchFamily="34" charset="0"/>
                          <a:ea typeface="Source Sans Pro" panose="020B0503030403020204" pitchFamily="34" charset="0"/>
                          <a:cs typeface="Times New Roman" panose="02020603050405020304" pitchFamily="18" charset="0"/>
                        </a:rPr>
                        <a:t>Added $10 million limit on maximum aggregate COVID EIDL loans to a single corporate group. Entities are part of a single corporate group if they are majority owned, directly or indirectly, by a common parent</a:t>
                      </a:r>
                    </a:p>
                  </a:txBody>
                  <a:tcPr/>
                </a:tc>
                <a:tc>
                  <a:txBody>
                    <a:bodyPr/>
                    <a:lstStyle/>
                    <a:p>
                      <a:r>
                        <a:rPr lang="en-US" sz="1600" dirty="0"/>
                        <a:t>Introduces maximum cap on corporate groups</a:t>
                      </a:r>
                    </a:p>
                  </a:txBody>
                  <a:tcPr/>
                </a:tc>
                <a:extLst>
                  <a:ext uri="{0D108BD9-81ED-4DB2-BD59-A6C34878D82A}">
                    <a16:rowId xmlns:a16="http://schemas.microsoft.com/office/drawing/2014/main" val="3799327376"/>
                  </a:ext>
                </a:extLst>
              </a:tr>
            </a:tbl>
          </a:graphicData>
        </a:graphic>
      </p:graphicFrame>
      <p:sp>
        <p:nvSpPr>
          <p:cNvPr id="4" name="TextBox 3">
            <a:extLst>
              <a:ext uri="{FF2B5EF4-FFF2-40B4-BE49-F238E27FC236}">
                <a16:creationId xmlns:a16="http://schemas.microsoft.com/office/drawing/2014/main" id="{9F32B566-FF6D-4D3B-95C2-BF26FBF56995}"/>
              </a:ext>
            </a:extLst>
          </p:cNvPr>
          <p:cNvSpPr txBox="1"/>
          <p:nvPr/>
        </p:nvSpPr>
        <p:spPr>
          <a:xfrm>
            <a:off x="635000" y="1138787"/>
            <a:ext cx="10909300" cy="369332"/>
          </a:xfrm>
          <a:prstGeom prst="rect">
            <a:avLst/>
          </a:prstGeom>
          <a:noFill/>
        </p:spPr>
        <p:txBody>
          <a:bodyPr wrap="square" rtlCol="0">
            <a:spAutoFit/>
          </a:bodyPr>
          <a:lstStyle/>
          <a:p>
            <a:r>
              <a:rPr lang="en-US" dirty="0"/>
              <a:t>The below policy changes are all effective as of September 8, 2021: </a:t>
            </a:r>
          </a:p>
        </p:txBody>
      </p:sp>
    </p:spTree>
    <p:extLst>
      <p:ext uri="{BB962C8B-B14F-4D97-AF65-F5344CB8AC3E}">
        <p14:creationId xmlns:p14="http://schemas.microsoft.com/office/powerpoint/2010/main" val="167079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490855"/>
            <a:ext cx="6691745" cy="505908"/>
          </a:xfrm>
          <a:prstGeom prst="rect">
            <a:avLst/>
          </a:prstGeom>
        </p:spPr>
        <p:txBody>
          <a:bodyPr vert="horz" wrap="square" lIns="0" tIns="13335" rIns="0" bIns="0" rtlCol="0">
            <a:spAutoFit/>
          </a:bodyPr>
          <a:lstStyle/>
          <a:p>
            <a:pPr marL="12700">
              <a:lnSpc>
                <a:spcPct val="100000"/>
              </a:lnSpc>
              <a:spcBef>
                <a:spcPts val="105"/>
              </a:spcBef>
            </a:pPr>
            <a:r>
              <a:rPr lang="en-US" sz="3200" spc="70" dirty="0"/>
              <a:t>COVID EIDL Changes 1 to 3  - Terms</a:t>
            </a:r>
            <a:endParaRPr sz="3200" dirty="0"/>
          </a:p>
        </p:txBody>
      </p:sp>
      <p:sp>
        <p:nvSpPr>
          <p:cNvPr id="3" name="object 3"/>
          <p:cNvSpPr txBox="1"/>
          <p:nvPr/>
        </p:nvSpPr>
        <p:spPr>
          <a:xfrm>
            <a:off x="10779252" y="6327233"/>
            <a:ext cx="852169" cy="207010"/>
          </a:xfrm>
          <a:prstGeom prst="rect">
            <a:avLst/>
          </a:prstGeom>
        </p:spPr>
        <p:txBody>
          <a:bodyPr vert="horz" wrap="square" lIns="0" tIns="0" rIns="0" bIns="0" rtlCol="0">
            <a:spAutoFit/>
          </a:bodyPr>
          <a:lstStyle/>
          <a:p>
            <a:pPr>
              <a:lnSpc>
                <a:spcPts val="1535"/>
              </a:lnSpc>
            </a:pPr>
            <a:r>
              <a:rPr sz="1300" b="1" spc="5" dirty="0">
                <a:solidFill>
                  <a:srgbClr val="002D6C"/>
                </a:solidFill>
                <a:latin typeface="Calibri"/>
                <a:cs typeface="Calibri"/>
              </a:rPr>
              <a:t>S</a:t>
            </a:r>
            <a:r>
              <a:rPr sz="1300" b="1" spc="-45" dirty="0">
                <a:solidFill>
                  <a:srgbClr val="002D6C"/>
                </a:solidFill>
                <a:latin typeface="Calibri"/>
                <a:cs typeface="Calibri"/>
              </a:rPr>
              <a:t>B</a:t>
            </a:r>
            <a:r>
              <a:rPr sz="1300" b="1" spc="-145" dirty="0">
                <a:solidFill>
                  <a:srgbClr val="002D6C"/>
                </a:solidFill>
                <a:latin typeface="Calibri"/>
                <a:cs typeface="Calibri"/>
              </a:rPr>
              <a:t>A</a:t>
            </a:r>
            <a:r>
              <a:rPr sz="1300" b="1" spc="-65" dirty="0">
                <a:solidFill>
                  <a:srgbClr val="002D6C"/>
                </a:solidFill>
                <a:latin typeface="Calibri"/>
                <a:cs typeface="Calibri"/>
              </a:rPr>
              <a:t>.</a:t>
            </a:r>
            <a:r>
              <a:rPr sz="1300" b="1" spc="-20" dirty="0">
                <a:solidFill>
                  <a:srgbClr val="002D6C"/>
                </a:solidFill>
                <a:latin typeface="Calibri"/>
                <a:cs typeface="Calibri"/>
              </a:rPr>
              <a:t>g</a:t>
            </a:r>
            <a:r>
              <a:rPr sz="1300" b="1" spc="-80" dirty="0">
                <a:solidFill>
                  <a:srgbClr val="002D6C"/>
                </a:solidFill>
                <a:latin typeface="Calibri"/>
                <a:cs typeface="Calibri"/>
              </a:rPr>
              <a:t>o</a:t>
            </a:r>
            <a:r>
              <a:rPr sz="1300" b="1" spc="-45" dirty="0">
                <a:solidFill>
                  <a:srgbClr val="002D6C"/>
                </a:solidFill>
                <a:latin typeface="Calibri"/>
                <a:cs typeface="Calibri"/>
              </a:rPr>
              <a:t>v</a:t>
            </a:r>
            <a:r>
              <a:rPr sz="1300" b="1" spc="-215" dirty="0">
                <a:solidFill>
                  <a:srgbClr val="002D6C"/>
                </a:solidFill>
                <a:latin typeface="Calibri"/>
                <a:cs typeface="Calibri"/>
              </a:rPr>
              <a:t>/</a:t>
            </a:r>
            <a:r>
              <a:rPr sz="1300" b="1" spc="-25" dirty="0">
                <a:solidFill>
                  <a:srgbClr val="002D6C"/>
                </a:solidFill>
                <a:latin typeface="Calibri"/>
                <a:cs typeface="Calibri"/>
              </a:rPr>
              <a:t>E</a:t>
            </a:r>
            <a:r>
              <a:rPr sz="1300" b="1" spc="-55" dirty="0">
                <a:solidFill>
                  <a:srgbClr val="002D6C"/>
                </a:solidFill>
                <a:latin typeface="Calibri"/>
                <a:cs typeface="Calibri"/>
              </a:rPr>
              <a:t>I</a:t>
            </a:r>
            <a:r>
              <a:rPr sz="1300" b="1" spc="-95" dirty="0">
                <a:solidFill>
                  <a:srgbClr val="002D6C"/>
                </a:solidFill>
                <a:latin typeface="Calibri"/>
                <a:cs typeface="Calibri"/>
              </a:rPr>
              <a:t>D</a:t>
            </a:r>
            <a:r>
              <a:rPr sz="1300" b="1" spc="120" dirty="0">
                <a:solidFill>
                  <a:srgbClr val="002D6C"/>
                </a:solidFill>
                <a:latin typeface="Calibri"/>
                <a:cs typeface="Calibri"/>
              </a:rPr>
              <a:t>L</a:t>
            </a:r>
            <a:endParaRPr sz="1300" dirty="0">
              <a:latin typeface="Calibri"/>
              <a:cs typeface="Calibri"/>
            </a:endParaRPr>
          </a:p>
        </p:txBody>
      </p:sp>
      <p:sp>
        <p:nvSpPr>
          <p:cNvPr id="4" name="object 4"/>
          <p:cNvSpPr/>
          <p:nvPr/>
        </p:nvSpPr>
        <p:spPr>
          <a:xfrm>
            <a:off x="10367771" y="6297167"/>
            <a:ext cx="1485900" cy="222885"/>
          </a:xfrm>
          <a:custGeom>
            <a:avLst/>
            <a:gdLst/>
            <a:ahLst/>
            <a:cxnLst/>
            <a:rect l="l" t="t" r="r" b="b"/>
            <a:pathLst>
              <a:path w="1485900" h="222884">
                <a:moveTo>
                  <a:pt x="1485900" y="0"/>
                </a:moveTo>
                <a:lnTo>
                  <a:pt x="0" y="0"/>
                </a:lnTo>
                <a:lnTo>
                  <a:pt x="0" y="222503"/>
                </a:lnTo>
                <a:lnTo>
                  <a:pt x="1485900" y="222503"/>
                </a:lnTo>
                <a:lnTo>
                  <a:pt x="1485900" y="0"/>
                </a:lnTo>
                <a:close/>
              </a:path>
            </a:pathLst>
          </a:custGeom>
          <a:solidFill>
            <a:srgbClr val="FFFFFF"/>
          </a:solid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3269868754"/>
              </p:ext>
            </p:extLst>
          </p:nvPr>
        </p:nvGraphicFramePr>
        <p:xfrm>
          <a:off x="511458" y="995907"/>
          <a:ext cx="11169083" cy="5706865"/>
        </p:xfrm>
        <a:graphic>
          <a:graphicData uri="http://schemas.openxmlformats.org/drawingml/2006/table">
            <a:tbl>
              <a:tblPr firstRow="1" bandRow="1">
                <a:tableStyleId>{2D5ABB26-0587-4C30-8999-92F81FD0307C}</a:tableStyleId>
              </a:tblPr>
              <a:tblGrid>
                <a:gridCol w="1602540">
                  <a:extLst>
                    <a:ext uri="{9D8B030D-6E8A-4147-A177-3AD203B41FA5}">
                      <a16:colId xmlns:a16="http://schemas.microsoft.com/office/drawing/2014/main" val="20000"/>
                    </a:ext>
                  </a:extLst>
                </a:gridCol>
                <a:gridCol w="2807509">
                  <a:extLst>
                    <a:ext uri="{9D8B030D-6E8A-4147-A177-3AD203B41FA5}">
                      <a16:colId xmlns:a16="http://schemas.microsoft.com/office/drawing/2014/main" val="20001"/>
                    </a:ext>
                  </a:extLst>
                </a:gridCol>
                <a:gridCol w="3379517">
                  <a:extLst>
                    <a:ext uri="{9D8B030D-6E8A-4147-A177-3AD203B41FA5}">
                      <a16:colId xmlns:a16="http://schemas.microsoft.com/office/drawing/2014/main" val="20002"/>
                    </a:ext>
                  </a:extLst>
                </a:gridCol>
                <a:gridCol w="3379517">
                  <a:extLst>
                    <a:ext uri="{9D8B030D-6E8A-4147-A177-3AD203B41FA5}">
                      <a16:colId xmlns:a16="http://schemas.microsoft.com/office/drawing/2014/main" val="788345611"/>
                    </a:ext>
                  </a:extLst>
                </a:gridCol>
              </a:tblGrid>
              <a:tr h="314445">
                <a:tc>
                  <a:txBody>
                    <a:bodyPr/>
                    <a:lstStyle/>
                    <a:p>
                      <a:pPr marL="91440">
                        <a:lnSpc>
                          <a:spcPct val="100000"/>
                        </a:lnSpc>
                        <a:spcBef>
                          <a:spcPts val="240"/>
                        </a:spcBef>
                      </a:pPr>
                      <a:r>
                        <a:rPr lang="en-US" sz="1800" b="1" spc="-10" dirty="0">
                          <a:solidFill>
                            <a:srgbClr val="1B1E29"/>
                          </a:solidFill>
                          <a:latin typeface="Calibri"/>
                          <a:cs typeface="Calibri"/>
                        </a:rPr>
                        <a:t>Loan Amount</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algn="ctr">
                        <a:lnSpc>
                          <a:spcPct val="100000"/>
                        </a:lnSpc>
                        <a:spcBef>
                          <a:spcPts val="240"/>
                        </a:spcBef>
                      </a:pPr>
                      <a:r>
                        <a:rPr lang="en-US" sz="1800" b="1" spc="-5" dirty="0">
                          <a:solidFill>
                            <a:srgbClr val="1B1E29"/>
                          </a:solidFill>
                          <a:latin typeface="+mn-lt"/>
                          <a:cs typeface="Calibri"/>
                        </a:rPr>
                        <a:t>$1,000</a:t>
                      </a:r>
                      <a:r>
                        <a:rPr lang="en-US" sz="1800" b="1" spc="-10" dirty="0">
                          <a:solidFill>
                            <a:srgbClr val="1B1E29"/>
                          </a:solidFill>
                          <a:latin typeface="+mn-lt"/>
                          <a:cs typeface="Calibri"/>
                        </a:rPr>
                        <a:t> to</a:t>
                      </a:r>
                      <a:r>
                        <a:rPr lang="en-US" sz="1800" b="1" spc="-20" dirty="0">
                          <a:solidFill>
                            <a:srgbClr val="1B1E29"/>
                          </a:solidFill>
                          <a:latin typeface="+mn-lt"/>
                          <a:cs typeface="Calibri"/>
                        </a:rPr>
                        <a:t> </a:t>
                      </a:r>
                      <a:r>
                        <a:rPr lang="en-US" sz="1800" b="1" spc="-5" dirty="0">
                          <a:solidFill>
                            <a:srgbClr val="1B1E29"/>
                          </a:solidFill>
                          <a:latin typeface="+mn-lt"/>
                          <a:cs typeface="Calibri"/>
                        </a:rPr>
                        <a:t>$25,000</a:t>
                      </a:r>
                      <a:endParaRPr lang="en-US" sz="1800" b="1" dirty="0">
                        <a:latin typeface="+mn-lt"/>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1905" algn="ctr">
                        <a:lnSpc>
                          <a:spcPct val="100000"/>
                        </a:lnSpc>
                        <a:spcBef>
                          <a:spcPts val="240"/>
                        </a:spcBef>
                      </a:pPr>
                      <a:r>
                        <a:rPr lang="en-US" sz="1800" b="1" spc="-5" dirty="0">
                          <a:solidFill>
                            <a:srgbClr val="1B1E29"/>
                          </a:solidFill>
                          <a:latin typeface="+mn-lt"/>
                          <a:cs typeface="Calibri"/>
                        </a:rPr>
                        <a:t>&gt;$25,000</a:t>
                      </a:r>
                      <a:r>
                        <a:rPr lang="en-US" sz="1800" b="1" spc="-10" dirty="0">
                          <a:solidFill>
                            <a:srgbClr val="1B1E29"/>
                          </a:solidFill>
                          <a:latin typeface="+mn-lt"/>
                          <a:cs typeface="Calibri"/>
                        </a:rPr>
                        <a:t> to</a:t>
                      </a:r>
                      <a:r>
                        <a:rPr lang="en-US" sz="1800" b="1" spc="-25" dirty="0">
                          <a:solidFill>
                            <a:srgbClr val="1B1E29"/>
                          </a:solidFill>
                          <a:latin typeface="+mn-lt"/>
                          <a:cs typeface="Calibri"/>
                        </a:rPr>
                        <a:t> </a:t>
                      </a:r>
                      <a:r>
                        <a:rPr lang="en-US" sz="1800" b="1" spc="-5" dirty="0">
                          <a:solidFill>
                            <a:srgbClr val="1B1E29"/>
                          </a:solidFill>
                          <a:latin typeface="+mn-lt"/>
                          <a:cs typeface="Calibri"/>
                        </a:rPr>
                        <a:t>$500,000</a:t>
                      </a:r>
                      <a:endParaRPr lang="en-US" sz="1800" b="1" dirty="0">
                        <a:latin typeface="+mn-lt"/>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tcPr>
                </a:tc>
                <a:tc>
                  <a:txBody>
                    <a:bodyPr/>
                    <a:lstStyle/>
                    <a:p>
                      <a:pPr marL="1905" algn="ctr">
                        <a:lnSpc>
                          <a:spcPct val="100000"/>
                        </a:lnSpc>
                        <a:spcBef>
                          <a:spcPts val="240"/>
                        </a:spcBef>
                      </a:pPr>
                      <a:r>
                        <a:rPr lang="en-US" sz="1800" b="1" dirty="0">
                          <a:solidFill>
                            <a:schemeClr val="accent2"/>
                          </a:solidFill>
                          <a:latin typeface="+mn-lt"/>
                          <a:cs typeface="Calibri"/>
                        </a:rPr>
                        <a:t>&gt;$500,000 to $2 million</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549732">
                <a:tc>
                  <a:txBody>
                    <a:bodyPr/>
                    <a:lstStyle/>
                    <a:p>
                      <a:pPr marL="91440">
                        <a:lnSpc>
                          <a:spcPct val="100000"/>
                        </a:lnSpc>
                        <a:spcBef>
                          <a:spcPts val="1320"/>
                        </a:spcBef>
                      </a:pPr>
                      <a:r>
                        <a:rPr sz="1800" b="1" spc="-15" dirty="0">
                          <a:solidFill>
                            <a:srgbClr val="FFFFFF"/>
                          </a:solidFill>
                          <a:latin typeface="Calibri"/>
                          <a:cs typeface="Calibri"/>
                        </a:rPr>
                        <a:t>Interest</a:t>
                      </a:r>
                      <a:endParaRPr sz="1800">
                        <a:latin typeface="Calibri"/>
                        <a:cs typeface="Calibri"/>
                      </a:endParaRPr>
                    </a:p>
                  </a:txBody>
                  <a:tcPr marL="0" marR="0" marT="16764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002D6C"/>
                    </a:solidFill>
                  </a:tcPr>
                </a:tc>
                <a:tc gridSpan="3">
                  <a:txBody>
                    <a:bodyPr/>
                    <a:lstStyle/>
                    <a:p>
                      <a:pPr algn="ctr">
                        <a:lnSpc>
                          <a:spcPct val="100000"/>
                        </a:lnSpc>
                        <a:spcBef>
                          <a:spcPts val="240"/>
                        </a:spcBef>
                      </a:pPr>
                      <a:r>
                        <a:rPr sz="1800" dirty="0">
                          <a:solidFill>
                            <a:srgbClr val="1B1E29"/>
                          </a:solidFill>
                          <a:latin typeface="Calibri"/>
                          <a:cs typeface="Calibri"/>
                        </a:rPr>
                        <a:t>3.75%</a:t>
                      </a:r>
                      <a:r>
                        <a:rPr sz="1800" spc="-40" dirty="0">
                          <a:solidFill>
                            <a:srgbClr val="1B1E29"/>
                          </a:solidFill>
                          <a:latin typeface="Calibri"/>
                          <a:cs typeface="Calibri"/>
                        </a:rPr>
                        <a:t> </a:t>
                      </a:r>
                      <a:r>
                        <a:rPr sz="1800" spc="-5" dirty="0">
                          <a:solidFill>
                            <a:srgbClr val="1B1E29"/>
                          </a:solidFill>
                          <a:latin typeface="Calibri"/>
                          <a:cs typeface="Calibri"/>
                        </a:rPr>
                        <a:t>(business)</a:t>
                      </a:r>
                      <a:endParaRPr sz="1800" dirty="0">
                        <a:latin typeface="Calibri"/>
                        <a:cs typeface="Calibri"/>
                      </a:endParaRPr>
                    </a:p>
                    <a:p>
                      <a:pPr marL="635" algn="ctr">
                        <a:lnSpc>
                          <a:spcPct val="100000"/>
                        </a:lnSpc>
                      </a:pPr>
                      <a:r>
                        <a:rPr sz="1800" dirty="0">
                          <a:solidFill>
                            <a:srgbClr val="1B1E29"/>
                          </a:solidFill>
                          <a:latin typeface="Calibri"/>
                          <a:cs typeface="Calibri"/>
                        </a:rPr>
                        <a:t>2.75%</a:t>
                      </a:r>
                      <a:r>
                        <a:rPr sz="1800" spc="-25" dirty="0">
                          <a:solidFill>
                            <a:srgbClr val="1B1E29"/>
                          </a:solidFill>
                          <a:latin typeface="Calibri"/>
                          <a:cs typeface="Calibri"/>
                        </a:rPr>
                        <a:t> </a:t>
                      </a:r>
                      <a:r>
                        <a:rPr sz="1800" spc="-10" dirty="0">
                          <a:solidFill>
                            <a:srgbClr val="1B1E29"/>
                          </a:solidFill>
                          <a:latin typeface="Calibri"/>
                          <a:cs typeface="Calibri"/>
                        </a:rPr>
                        <a:t>(non-profit)</a:t>
                      </a:r>
                      <a:endParaRPr sz="1800" dirty="0">
                        <a:latin typeface="Calibri"/>
                        <a:cs typeface="Calibri"/>
                      </a:endParaRPr>
                    </a:p>
                  </a:txBody>
                  <a:tcPr marL="0" marR="0" marT="3048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EEEEEE"/>
                    </a:solidFill>
                  </a:tcPr>
                </a:tc>
                <a:tc hMerge="1">
                  <a:txBody>
                    <a:bodyPr/>
                    <a:lstStyle/>
                    <a:p>
                      <a:endParaRPr/>
                    </a:p>
                  </a:txBody>
                  <a:tcPr marL="0" marR="0" marT="0" marB="0"/>
                </a:tc>
                <a:tc hMerge="1">
                  <a:txBody>
                    <a:bodyPr/>
                    <a:lstStyle/>
                    <a:p>
                      <a:pPr marL="635" algn="ctr">
                        <a:lnSpc>
                          <a:spcPct val="100000"/>
                        </a:lnSpc>
                      </a:pP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0002"/>
                  </a:ext>
                </a:extLst>
              </a:tr>
              <a:tr h="549732">
                <a:tc>
                  <a:txBody>
                    <a:bodyPr/>
                    <a:lstStyle/>
                    <a:p>
                      <a:pPr marL="91440" marR="431800">
                        <a:lnSpc>
                          <a:spcPct val="100000"/>
                        </a:lnSpc>
                        <a:spcBef>
                          <a:spcPts val="245"/>
                        </a:spcBef>
                      </a:pPr>
                      <a:r>
                        <a:rPr sz="1800" b="1" spc="-30" dirty="0">
                          <a:solidFill>
                            <a:srgbClr val="FFFFFF"/>
                          </a:solidFill>
                          <a:latin typeface="Calibri"/>
                          <a:cs typeface="Calibri"/>
                        </a:rPr>
                        <a:t>R</a:t>
                      </a:r>
                      <a:r>
                        <a:rPr sz="1800" b="1" dirty="0">
                          <a:solidFill>
                            <a:srgbClr val="FFFFFF"/>
                          </a:solidFill>
                          <a:latin typeface="Calibri"/>
                          <a:cs typeface="Calibri"/>
                        </a:rPr>
                        <a:t>ep</a:t>
                      </a:r>
                      <a:r>
                        <a:rPr sz="1800" b="1" spc="-40" dirty="0">
                          <a:solidFill>
                            <a:srgbClr val="FFFFFF"/>
                          </a:solidFill>
                          <a:latin typeface="Calibri"/>
                          <a:cs typeface="Calibri"/>
                        </a:rPr>
                        <a:t>a</a:t>
                      </a:r>
                      <a:r>
                        <a:rPr sz="1800" b="1" dirty="0">
                          <a:solidFill>
                            <a:srgbClr val="FFFFFF"/>
                          </a:solidFill>
                          <a:latin typeface="Calibri"/>
                          <a:cs typeface="Calibri"/>
                        </a:rPr>
                        <a:t>yme</a:t>
                      </a:r>
                      <a:r>
                        <a:rPr sz="1800" b="1" spc="-20" dirty="0">
                          <a:solidFill>
                            <a:srgbClr val="FFFFFF"/>
                          </a:solidFill>
                          <a:latin typeface="Calibri"/>
                          <a:cs typeface="Calibri"/>
                        </a:rPr>
                        <a:t>n</a:t>
                      </a:r>
                      <a:r>
                        <a:rPr sz="1800" b="1" dirty="0">
                          <a:solidFill>
                            <a:srgbClr val="FFFFFF"/>
                          </a:solidFill>
                          <a:latin typeface="Calibri"/>
                          <a:cs typeface="Calibri"/>
                        </a:rPr>
                        <a:t>t  </a:t>
                      </a:r>
                      <a:r>
                        <a:rPr sz="1800" b="1" spc="-10" dirty="0">
                          <a:solidFill>
                            <a:srgbClr val="FFFFFF"/>
                          </a:solidFill>
                          <a:latin typeface="Calibri"/>
                          <a:cs typeface="Calibri"/>
                        </a:rPr>
                        <a:t>Period</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D6C"/>
                    </a:solidFill>
                  </a:tcPr>
                </a:tc>
                <a:tc gridSpan="3">
                  <a:txBody>
                    <a:bodyPr/>
                    <a:lstStyle/>
                    <a:p>
                      <a:pPr marL="1905" algn="ctr">
                        <a:lnSpc>
                          <a:spcPct val="100000"/>
                        </a:lnSpc>
                        <a:spcBef>
                          <a:spcPts val="245"/>
                        </a:spcBef>
                      </a:pPr>
                      <a:r>
                        <a:rPr sz="1800" dirty="0">
                          <a:solidFill>
                            <a:srgbClr val="1B1E29"/>
                          </a:solidFill>
                          <a:latin typeface="Calibri"/>
                          <a:cs typeface="Calibri"/>
                        </a:rPr>
                        <a:t>30</a:t>
                      </a:r>
                      <a:r>
                        <a:rPr sz="1800" spc="-35" dirty="0">
                          <a:solidFill>
                            <a:srgbClr val="1B1E29"/>
                          </a:solidFill>
                          <a:latin typeface="Calibri"/>
                          <a:cs typeface="Calibri"/>
                        </a:rPr>
                        <a:t> </a:t>
                      </a:r>
                      <a:r>
                        <a:rPr sz="1800" spc="-15" dirty="0">
                          <a:solidFill>
                            <a:srgbClr val="1B1E29"/>
                          </a:solidFill>
                          <a:latin typeface="Calibri"/>
                          <a:cs typeface="Calibri"/>
                        </a:rPr>
                        <a:t>years</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DDDD"/>
                    </a:solidFill>
                  </a:tcPr>
                </a:tc>
                <a:tc hMerge="1">
                  <a:txBody>
                    <a:bodyPr/>
                    <a:lstStyle/>
                    <a:p>
                      <a:endParaRPr/>
                    </a:p>
                  </a:txBody>
                  <a:tcPr marL="0" marR="0" marT="0" marB="0"/>
                </a:tc>
                <a:tc hMerge="1">
                  <a:txBody>
                    <a:bodyPr/>
                    <a:lstStyle/>
                    <a:p>
                      <a:pPr marL="1905" algn="ctr">
                        <a:lnSpc>
                          <a:spcPct val="100000"/>
                        </a:lnSpc>
                        <a:spcBef>
                          <a:spcPts val="245"/>
                        </a:spcBef>
                      </a:pP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0003"/>
                  </a:ext>
                </a:extLst>
              </a:tr>
              <a:tr h="434824">
                <a:tc>
                  <a:txBody>
                    <a:bodyPr/>
                    <a:lstStyle/>
                    <a:p>
                      <a:pPr marL="91440">
                        <a:lnSpc>
                          <a:spcPct val="100000"/>
                        </a:lnSpc>
                        <a:spcBef>
                          <a:spcPts val="425"/>
                        </a:spcBef>
                      </a:pPr>
                      <a:r>
                        <a:rPr sz="1800" b="1" spc="-10" dirty="0">
                          <a:solidFill>
                            <a:srgbClr val="FFFFFF"/>
                          </a:solidFill>
                          <a:latin typeface="Calibri"/>
                          <a:cs typeface="Calibri"/>
                        </a:rPr>
                        <a:t>Deferment</a:t>
                      </a:r>
                      <a:endParaRPr sz="1800" dirty="0">
                        <a:latin typeface="Calibri"/>
                        <a:cs typeface="Calibri"/>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D6C"/>
                    </a:solidFill>
                  </a:tcPr>
                </a:tc>
                <a:tc gridSpan="3">
                  <a:txBody>
                    <a:bodyPr/>
                    <a:lstStyle/>
                    <a:p>
                      <a:pPr marL="1270" algn="ctr">
                        <a:lnSpc>
                          <a:spcPct val="100000"/>
                        </a:lnSpc>
                        <a:spcBef>
                          <a:spcPts val="245"/>
                        </a:spcBef>
                      </a:pPr>
                      <a:r>
                        <a:rPr sz="1800" dirty="0">
                          <a:solidFill>
                            <a:srgbClr val="1B1E29"/>
                          </a:solidFill>
                          <a:latin typeface="Calibri"/>
                          <a:cs typeface="Calibri"/>
                        </a:rPr>
                        <a:t>Up</a:t>
                      </a:r>
                      <a:r>
                        <a:rPr sz="1800" spc="-20" dirty="0">
                          <a:solidFill>
                            <a:srgbClr val="1B1E29"/>
                          </a:solidFill>
                          <a:latin typeface="Calibri"/>
                          <a:cs typeface="Calibri"/>
                        </a:rPr>
                        <a:t> </a:t>
                      </a:r>
                      <a:r>
                        <a:rPr sz="1800" spc="-10" dirty="0">
                          <a:solidFill>
                            <a:srgbClr val="1B1E29"/>
                          </a:solidFill>
                          <a:latin typeface="Calibri"/>
                          <a:cs typeface="Calibri"/>
                        </a:rPr>
                        <a:t>to</a:t>
                      </a:r>
                      <a:r>
                        <a:rPr sz="1800" spc="-20" dirty="0">
                          <a:solidFill>
                            <a:srgbClr val="1B1E29"/>
                          </a:solidFill>
                          <a:latin typeface="Calibri"/>
                          <a:cs typeface="Calibri"/>
                        </a:rPr>
                        <a:t> </a:t>
                      </a:r>
                      <a:r>
                        <a:rPr sz="1800" dirty="0">
                          <a:solidFill>
                            <a:srgbClr val="1B1E29"/>
                          </a:solidFill>
                          <a:latin typeface="Calibri"/>
                          <a:cs typeface="Calibri"/>
                        </a:rPr>
                        <a:t>24</a:t>
                      </a:r>
                      <a:r>
                        <a:rPr sz="1800" spc="-10" dirty="0">
                          <a:solidFill>
                            <a:srgbClr val="1B1E29"/>
                          </a:solidFill>
                          <a:latin typeface="Calibri"/>
                          <a:cs typeface="Calibri"/>
                        </a:rPr>
                        <a:t> </a:t>
                      </a:r>
                      <a:r>
                        <a:rPr sz="1800" spc="-5" dirty="0">
                          <a:solidFill>
                            <a:srgbClr val="1B1E29"/>
                          </a:solidFill>
                          <a:latin typeface="Calibri"/>
                          <a:cs typeface="Calibri"/>
                        </a:rPr>
                        <a:t>months</a:t>
                      </a:r>
                      <a:r>
                        <a:rPr lang="en-US" sz="1800" spc="-5" dirty="0">
                          <a:solidFill>
                            <a:srgbClr val="1B1E29"/>
                          </a:solidFill>
                          <a:latin typeface="Calibri"/>
                          <a:cs typeface="Calibri"/>
                        </a:rPr>
                        <a:t> (</a:t>
                      </a:r>
                      <a:r>
                        <a:rPr lang="en-US" sz="1800" b="1" spc="-5" dirty="0">
                          <a:solidFill>
                            <a:schemeClr val="accent2"/>
                          </a:solidFill>
                          <a:latin typeface="Calibri"/>
                          <a:cs typeface="Calibri"/>
                        </a:rPr>
                        <a:t>for all loans</a:t>
                      </a:r>
                      <a:r>
                        <a:rPr lang="en-US" sz="1800" spc="-5" dirty="0">
                          <a:solidFill>
                            <a:srgbClr val="1B1E29"/>
                          </a:solidFill>
                          <a:latin typeface="Calibri"/>
                          <a:cs typeface="Calibri"/>
                        </a:rPr>
                        <a:t>) – </a:t>
                      </a:r>
                      <a:r>
                        <a:rPr lang="en-US" sz="1800" i="1" spc="-5" dirty="0">
                          <a:solidFill>
                            <a:srgbClr val="1B1E29"/>
                          </a:solidFill>
                          <a:latin typeface="Calibri"/>
                          <a:cs typeface="Calibri"/>
                        </a:rPr>
                        <a:t>SBA will adjust deferment on loans that did not receive 24 months</a:t>
                      </a:r>
                    </a:p>
                    <a:p>
                      <a:pPr marL="1270" algn="ctr">
                        <a:lnSpc>
                          <a:spcPct val="100000"/>
                        </a:lnSpc>
                        <a:spcBef>
                          <a:spcPts val="245"/>
                        </a:spcBef>
                      </a:pPr>
                      <a:endParaRPr sz="1800" i="1"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EEEE"/>
                    </a:solidFill>
                  </a:tcPr>
                </a:tc>
                <a:tc hMerge="1">
                  <a:txBody>
                    <a:bodyPr/>
                    <a:lstStyle/>
                    <a:p>
                      <a:endParaRPr/>
                    </a:p>
                  </a:txBody>
                  <a:tcPr marL="0" marR="0" marT="0" marB="0"/>
                </a:tc>
                <a:tc hMerge="1">
                  <a:txBody>
                    <a:bodyPr/>
                    <a:lstStyle/>
                    <a:p>
                      <a:pPr marL="1270" algn="ctr">
                        <a:lnSpc>
                          <a:spcPct val="100000"/>
                        </a:lnSpc>
                        <a:spcBef>
                          <a:spcPts val="245"/>
                        </a:spcBef>
                      </a:pP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0004"/>
                  </a:ext>
                </a:extLst>
              </a:tr>
              <a:tr h="262583">
                <a:tc>
                  <a:txBody>
                    <a:bodyPr/>
                    <a:lstStyle/>
                    <a:p>
                      <a:pPr marL="91440">
                        <a:lnSpc>
                          <a:spcPct val="100000"/>
                        </a:lnSpc>
                        <a:spcBef>
                          <a:spcPts val="5"/>
                        </a:spcBef>
                      </a:pPr>
                      <a:r>
                        <a:rPr lang="en-US" sz="1800" b="1" dirty="0">
                          <a:solidFill>
                            <a:schemeClr val="bg1"/>
                          </a:solidFill>
                          <a:latin typeface="Calibri"/>
                          <a:cs typeface="Calibri"/>
                        </a:rPr>
                        <a:t>Requirements</a:t>
                      </a:r>
                      <a:endParaRPr sz="1800" b="1" dirty="0">
                        <a:solidFill>
                          <a:schemeClr val="bg1"/>
                        </a:solidFill>
                        <a:latin typeface="Calibri"/>
                        <a:cs typeface="Calibri"/>
                      </a:endParaRPr>
                    </a:p>
                  </a:txBody>
                  <a:tcPr marL="0" marR="0" marT="317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002D6C"/>
                    </a:solidFill>
                  </a:tcPr>
                </a:tc>
                <a:tc>
                  <a:txBody>
                    <a:bodyPr/>
                    <a:lstStyle/>
                    <a:p>
                      <a:pPr marL="91440" algn="l">
                        <a:lnSpc>
                          <a:spcPct val="100000"/>
                        </a:lnSpc>
                        <a:spcBef>
                          <a:spcPts val="1200"/>
                        </a:spcBef>
                      </a:pPr>
                      <a:r>
                        <a:rPr lang="en-US" sz="1800" dirty="0">
                          <a:latin typeface="Calibri"/>
                          <a:cs typeface="Calibri"/>
                        </a:rPr>
                        <a:t>Minimum Credit Score: 570</a:t>
                      </a:r>
                    </a:p>
                    <a:p>
                      <a:pPr marL="91440">
                        <a:lnSpc>
                          <a:spcPct val="100000"/>
                        </a:lnSpc>
                        <a:spcBef>
                          <a:spcPts val="245"/>
                        </a:spcBef>
                      </a:pPr>
                      <a:r>
                        <a:rPr lang="it-IT" sz="1800" spc="-10" dirty="0">
                          <a:solidFill>
                            <a:srgbClr val="1B1E29"/>
                          </a:solidFill>
                          <a:latin typeface="+mn-lt"/>
                          <a:cs typeface="Calibri"/>
                        </a:rPr>
                        <a:t>Collateral:</a:t>
                      </a:r>
                      <a:r>
                        <a:rPr lang="it-IT" sz="1800" spc="-30" dirty="0">
                          <a:solidFill>
                            <a:srgbClr val="1B1E29"/>
                          </a:solidFill>
                          <a:latin typeface="+mn-lt"/>
                          <a:cs typeface="Calibri"/>
                        </a:rPr>
                        <a:t> </a:t>
                      </a:r>
                      <a:r>
                        <a:rPr lang="it-IT" sz="1800" dirty="0">
                          <a:solidFill>
                            <a:srgbClr val="1B1E29"/>
                          </a:solidFill>
                          <a:latin typeface="+mn-lt"/>
                          <a:cs typeface="Calibri"/>
                        </a:rPr>
                        <a:t>None</a:t>
                      </a:r>
                    </a:p>
                    <a:p>
                      <a:pPr marL="91440">
                        <a:lnSpc>
                          <a:spcPct val="100000"/>
                        </a:lnSpc>
                        <a:spcBef>
                          <a:spcPts val="245"/>
                        </a:spcBef>
                      </a:pPr>
                      <a:r>
                        <a:rPr lang="it-IT" sz="1800" dirty="0">
                          <a:solidFill>
                            <a:srgbClr val="1B1E29"/>
                          </a:solidFill>
                          <a:latin typeface="+mn-lt"/>
                          <a:cs typeface="Calibri"/>
                        </a:rPr>
                        <a:t>Personal Guarantee: None</a:t>
                      </a:r>
                      <a:endParaRPr lang="it-IT" sz="1800" dirty="0">
                        <a:latin typeface="+mn-lt"/>
                        <a:cs typeface="Calibri"/>
                      </a:endParaRPr>
                    </a:p>
                  </a:txBody>
                  <a:tcPr marL="0" marR="0" marT="31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DDDDD"/>
                    </a:solidFill>
                  </a:tcPr>
                </a:tc>
                <a:tc>
                  <a:txBody>
                    <a:bodyPr/>
                    <a:lstStyle/>
                    <a:p>
                      <a:pPr marL="91440" algn="l">
                        <a:lnSpc>
                          <a:spcPct val="100000"/>
                        </a:lnSpc>
                        <a:spcBef>
                          <a:spcPts val="1200"/>
                        </a:spcBef>
                      </a:pPr>
                      <a:r>
                        <a:rPr lang="en-US" sz="1800" dirty="0">
                          <a:latin typeface="+mn-lt"/>
                          <a:cs typeface="Calibri"/>
                        </a:rPr>
                        <a:t>Minimum Credit Score: 570</a:t>
                      </a:r>
                    </a:p>
                    <a:p>
                      <a:pPr marL="91440">
                        <a:lnSpc>
                          <a:spcPct val="100000"/>
                        </a:lnSpc>
                        <a:spcBef>
                          <a:spcPts val="245"/>
                        </a:spcBef>
                      </a:pPr>
                      <a:r>
                        <a:rPr lang="it-IT" sz="1800" spc="-10" dirty="0">
                          <a:solidFill>
                            <a:srgbClr val="1B1E29"/>
                          </a:solidFill>
                          <a:latin typeface="+mn-lt"/>
                          <a:cs typeface="Calibri"/>
                        </a:rPr>
                        <a:t>Collateral:</a:t>
                      </a:r>
                      <a:r>
                        <a:rPr lang="it-IT" sz="1800" spc="-30" dirty="0">
                          <a:solidFill>
                            <a:srgbClr val="1B1E29"/>
                          </a:solidFill>
                          <a:latin typeface="+mn-lt"/>
                          <a:cs typeface="Calibri"/>
                        </a:rPr>
                        <a:t> </a:t>
                      </a:r>
                      <a:r>
                        <a:rPr lang="it-IT" sz="1800" dirty="0">
                          <a:solidFill>
                            <a:srgbClr val="1B1E29"/>
                          </a:solidFill>
                          <a:latin typeface="+mn-lt"/>
                          <a:cs typeface="Calibri"/>
                        </a:rPr>
                        <a:t>&gt;$25,000 UCC-1</a:t>
                      </a:r>
                    </a:p>
                    <a:p>
                      <a:pPr marL="91440">
                        <a:lnSpc>
                          <a:spcPct val="100000"/>
                        </a:lnSpc>
                        <a:spcBef>
                          <a:spcPts val="245"/>
                        </a:spcBef>
                      </a:pPr>
                      <a:r>
                        <a:rPr lang="it-IT" sz="1800" dirty="0">
                          <a:solidFill>
                            <a:srgbClr val="1B1E29"/>
                          </a:solidFill>
                          <a:latin typeface="+mn-lt"/>
                          <a:cs typeface="Calibri"/>
                        </a:rPr>
                        <a:t>Personal Guarantee: &gt;$200,000</a:t>
                      </a:r>
                      <a:endParaRPr lang="it-IT" sz="1800" dirty="0">
                        <a:latin typeface="+mn-lt"/>
                        <a:cs typeface="Calibri"/>
                      </a:endParaRPr>
                    </a:p>
                  </a:txBody>
                  <a:tcPr marL="0" marR="0" marT="31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DDDDD"/>
                    </a:solidFill>
                  </a:tcPr>
                </a:tc>
                <a:tc>
                  <a:txBody>
                    <a:bodyPr/>
                    <a:lstStyle/>
                    <a:p>
                      <a:pPr marL="92075" algn="l">
                        <a:lnSpc>
                          <a:spcPct val="100000"/>
                        </a:lnSpc>
                      </a:pPr>
                      <a:r>
                        <a:rPr lang="en-US" sz="1800" dirty="0">
                          <a:solidFill>
                            <a:schemeClr val="tx1"/>
                          </a:solidFill>
                          <a:latin typeface="Calibri"/>
                          <a:cs typeface="Calibri"/>
                        </a:rPr>
                        <a:t>Minimum Credit Score: </a:t>
                      </a:r>
                      <a:r>
                        <a:rPr lang="en-US" sz="1800" b="1" dirty="0">
                          <a:solidFill>
                            <a:schemeClr val="accent2"/>
                          </a:solidFill>
                          <a:latin typeface="Calibri"/>
                          <a:cs typeface="Calibri"/>
                        </a:rPr>
                        <a:t>625</a:t>
                      </a:r>
                    </a:p>
                    <a:p>
                      <a:pPr marL="92075" algn="l">
                        <a:lnSpc>
                          <a:spcPct val="100000"/>
                        </a:lnSpc>
                      </a:pPr>
                      <a:r>
                        <a:rPr lang="en-US" sz="1800" dirty="0">
                          <a:solidFill>
                            <a:schemeClr val="tx1"/>
                          </a:solidFill>
                          <a:latin typeface="Calibri"/>
                          <a:cs typeface="Calibri"/>
                        </a:rPr>
                        <a:t>Collateral: </a:t>
                      </a:r>
                      <a:r>
                        <a:rPr lang="en-US" sz="1800" b="1" dirty="0">
                          <a:solidFill>
                            <a:schemeClr val="accent2"/>
                          </a:solidFill>
                          <a:latin typeface="Calibri"/>
                          <a:cs typeface="Calibri"/>
                        </a:rPr>
                        <a:t>UCC-1 and business real estate</a:t>
                      </a:r>
                    </a:p>
                    <a:p>
                      <a:pPr marL="92075" algn="l">
                        <a:lnSpc>
                          <a:spcPct val="100000"/>
                        </a:lnSpc>
                      </a:pPr>
                      <a:r>
                        <a:rPr lang="en-US" sz="1800" dirty="0">
                          <a:solidFill>
                            <a:schemeClr val="tx1"/>
                          </a:solidFill>
                          <a:latin typeface="Calibri"/>
                          <a:cs typeface="Calibri"/>
                        </a:rPr>
                        <a:t>Personal Guarantee: </a:t>
                      </a:r>
                      <a:r>
                        <a:rPr lang="it-IT" sz="1800" dirty="0">
                          <a:solidFill>
                            <a:srgbClr val="1B1E29"/>
                          </a:solidFill>
                          <a:latin typeface="+mn-lt"/>
                          <a:cs typeface="Calibri"/>
                        </a:rPr>
                        <a:t>&gt;$200,000</a:t>
                      </a:r>
                    </a:p>
                    <a:p>
                      <a:pPr marL="92075" algn="l">
                        <a:lnSpc>
                          <a:spcPct val="100000"/>
                        </a:lnSpc>
                      </a:pPr>
                      <a:endParaRPr sz="1800" dirty="0">
                        <a:solidFill>
                          <a:schemeClr val="accent2"/>
                        </a:solidFill>
                        <a:latin typeface="Calibri"/>
                        <a:cs typeface="Calibri"/>
                      </a:endParaRPr>
                    </a:p>
                  </a:txBody>
                  <a:tcPr marL="0" marR="0" marT="3111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050698199"/>
                  </a:ext>
                </a:extLst>
              </a:tr>
              <a:tr h="1808603">
                <a:tc>
                  <a:txBody>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35"/>
                        </a:spcBef>
                      </a:pPr>
                      <a:endParaRPr sz="1800" dirty="0">
                        <a:latin typeface="Times New Roman"/>
                        <a:cs typeface="Times New Roman"/>
                      </a:endParaRPr>
                    </a:p>
                    <a:p>
                      <a:pPr marL="91440">
                        <a:lnSpc>
                          <a:spcPct val="100000"/>
                        </a:lnSpc>
                        <a:spcBef>
                          <a:spcPts val="5"/>
                        </a:spcBef>
                      </a:pPr>
                      <a:r>
                        <a:rPr sz="1800" b="1" dirty="0">
                          <a:solidFill>
                            <a:srgbClr val="FFFFFF"/>
                          </a:solidFill>
                          <a:latin typeface="Calibri"/>
                          <a:cs typeface="Calibri"/>
                        </a:rPr>
                        <a:t>Use</a:t>
                      </a:r>
                      <a:endParaRPr sz="1800" dirty="0">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002D6C"/>
                    </a:solidFill>
                  </a:tcPr>
                </a:tc>
                <a:tc gridSpan="3">
                  <a:txBody>
                    <a:bodyPr/>
                    <a:lstStyle/>
                    <a:p>
                      <a:pPr marL="1905" indent="0" algn="l" defTabSz="914400" rtl="0" eaLnBrk="1" latinLnBrk="0" hangingPunct="1">
                        <a:lnSpc>
                          <a:spcPct val="100000"/>
                        </a:lnSpc>
                        <a:spcBef>
                          <a:spcPts val="0"/>
                        </a:spcBef>
                      </a:pPr>
                      <a:r>
                        <a:rPr lang="en-US" sz="1800" kern="1200" dirty="0">
                          <a:solidFill>
                            <a:schemeClr val="tx1"/>
                          </a:solidFill>
                          <a:latin typeface="Calibri"/>
                          <a:ea typeface="+mn-ea"/>
                          <a:cs typeface="Calibri"/>
                        </a:rPr>
                        <a:t> </a:t>
                      </a:r>
                      <a:r>
                        <a:rPr sz="1800" kern="1200" dirty="0">
                          <a:solidFill>
                            <a:schemeClr val="tx1"/>
                          </a:solidFill>
                          <a:latin typeface="Calibri"/>
                          <a:ea typeface="+mn-ea"/>
                          <a:cs typeface="Calibri"/>
                        </a:rPr>
                        <a:t>Normal operating expense</a:t>
                      </a:r>
                      <a:r>
                        <a:rPr lang="en-US" sz="1800" kern="1200" dirty="0">
                          <a:solidFill>
                            <a:schemeClr val="tx1"/>
                          </a:solidFill>
                          <a:latin typeface="Calibri"/>
                          <a:ea typeface="+mn-ea"/>
                          <a:cs typeface="Calibri"/>
                        </a:rPr>
                        <a:t>s</a:t>
                      </a:r>
                    </a:p>
                    <a:p>
                      <a:pPr marL="1905" indent="0" algn="l" defTabSz="914400" rtl="0" eaLnBrk="1" latinLnBrk="0" hangingPunct="1">
                        <a:lnSpc>
                          <a:spcPct val="100000"/>
                        </a:lnSpc>
                        <a:spcBef>
                          <a:spcPts val="0"/>
                        </a:spcBef>
                        <a:buFont typeface="Arial"/>
                        <a:buChar char="•"/>
                        <a:tabLst>
                          <a:tab pos="4660900" algn="l"/>
                          <a:tab pos="4661535" algn="l"/>
                        </a:tabLst>
                      </a:pPr>
                      <a:r>
                        <a:rPr lang="en-US" sz="1800" kern="1200" dirty="0">
                          <a:solidFill>
                            <a:schemeClr val="tx1"/>
                          </a:solidFill>
                          <a:latin typeface="Calibri"/>
                          <a:ea typeface="+mn-ea"/>
                          <a:cs typeface="Calibri"/>
                        </a:rPr>
                        <a:t> Payroll</a:t>
                      </a:r>
                    </a:p>
                    <a:p>
                      <a:pPr marL="1905" lvl="1" indent="0" algn="l" defTabSz="914400" rtl="0" eaLnBrk="1" latinLnBrk="0" hangingPunct="1">
                        <a:lnSpc>
                          <a:spcPct val="100000"/>
                        </a:lnSpc>
                        <a:spcBef>
                          <a:spcPts val="0"/>
                        </a:spcBef>
                        <a:buFont typeface="Arial"/>
                        <a:buChar char="•"/>
                        <a:tabLst>
                          <a:tab pos="4758690" algn="l"/>
                          <a:tab pos="4759325" algn="l"/>
                        </a:tabLst>
                      </a:pPr>
                      <a:r>
                        <a:rPr lang="en-US" sz="1800" kern="1200" dirty="0">
                          <a:solidFill>
                            <a:schemeClr val="tx1"/>
                          </a:solidFill>
                          <a:latin typeface="Calibri"/>
                          <a:ea typeface="+mn-ea"/>
                          <a:cs typeface="Calibri"/>
                        </a:rPr>
                        <a:t> </a:t>
                      </a:r>
                      <a:r>
                        <a:rPr sz="1800" kern="1200" dirty="0">
                          <a:solidFill>
                            <a:schemeClr val="tx1"/>
                          </a:solidFill>
                          <a:latin typeface="Calibri"/>
                          <a:ea typeface="+mn-ea"/>
                          <a:cs typeface="Calibri"/>
                        </a:rPr>
                        <a:t>Rent</a:t>
                      </a:r>
                    </a:p>
                    <a:p>
                      <a:pPr marL="1905" indent="0" algn="l" defTabSz="914400" rtl="0" eaLnBrk="1" latinLnBrk="0" hangingPunct="1">
                        <a:lnSpc>
                          <a:spcPct val="100000"/>
                        </a:lnSpc>
                        <a:spcBef>
                          <a:spcPts val="0"/>
                        </a:spcBef>
                        <a:buFont typeface="Arial"/>
                        <a:buChar char="•"/>
                        <a:tabLst>
                          <a:tab pos="4126229" algn="l"/>
                          <a:tab pos="4126865" algn="l"/>
                        </a:tabLst>
                      </a:pPr>
                      <a:r>
                        <a:rPr lang="en-US" sz="1800" kern="1200" dirty="0">
                          <a:solidFill>
                            <a:schemeClr val="tx1"/>
                          </a:solidFill>
                          <a:latin typeface="Calibri"/>
                          <a:ea typeface="+mn-ea"/>
                          <a:cs typeface="Calibri"/>
                        </a:rPr>
                        <a:t> Inventory, raw materials, variable costs</a:t>
                      </a:r>
                      <a:endParaRPr sz="1800" kern="1200" dirty="0">
                        <a:solidFill>
                          <a:schemeClr val="tx1"/>
                        </a:solidFill>
                        <a:latin typeface="Calibri"/>
                        <a:ea typeface="+mn-ea"/>
                        <a:cs typeface="Calibri"/>
                      </a:endParaRPr>
                    </a:p>
                    <a:p>
                      <a:pPr marL="1905" indent="0" algn="l" defTabSz="914400" rtl="0" eaLnBrk="1" latinLnBrk="0" hangingPunct="1">
                        <a:lnSpc>
                          <a:spcPct val="100000"/>
                        </a:lnSpc>
                        <a:spcBef>
                          <a:spcPts val="0"/>
                        </a:spcBef>
                        <a:buFont typeface="Arial"/>
                        <a:buChar char="•"/>
                        <a:tabLst>
                          <a:tab pos="4167504" algn="l"/>
                          <a:tab pos="4168140" algn="l"/>
                        </a:tabLst>
                      </a:pPr>
                      <a:r>
                        <a:rPr lang="en-US" sz="1800" kern="1200" dirty="0">
                          <a:solidFill>
                            <a:schemeClr val="tx1"/>
                          </a:solidFill>
                          <a:latin typeface="Calibri"/>
                          <a:ea typeface="+mn-ea"/>
                          <a:cs typeface="Calibri"/>
                        </a:rPr>
                        <a:t> </a:t>
                      </a:r>
                      <a:r>
                        <a:rPr sz="1800" kern="1200" dirty="0">
                          <a:solidFill>
                            <a:schemeClr val="tx1"/>
                          </a:solidFill>
                          <a:latin typeface="Calibri"/>
                          <a:ea typeface="+mn-ea"/>
                          <a:cs typeface="Calibri"/>
                        </a:rPr>
                        <a:t>Commercial Debt</a:t>
                      </a:r>
                      <a:r>
                        <a:rPr lang="en-US" sz="1800" kern="1200" dirty="0">
                          <a:solidFill>
                            <a:schemeClr val="tx1"/>
                          </a:solidFill>
                          <a:latin typeface="Calibri"/>
                          <a:ea typeface="+mn-ea"/>
                          <a:cs typeface="Calibri"/>
                        </a:rPr>
                        <a:t> (payment and </a:t>
                      </a:r>
                      <a:r>
                        <a:rPr lang="en-US" sz="1800" b="1" kern="1200" dirty="0">
                          <a:solidFill>
                            <a:schemeClr val="accent2"/>
                          </a:solidFill>
                          <a:latin typeface="Calibri"/>
                          <a:ea typeface="+mn-ea"/>
                          <a:cs typeface="Calibri"/>
                        </a:rPr>
                        <a:t>prepayment</a:t>
                      </a:r>
                      <a:r>
                        <a:rPr lang="en-US" sz="1800" kern="1200" dirty="0">
                          <a:solidFill>
                            <a:schemeClr val="tx1"/>
                          </a:solidFill>
                          <a:latin typeface="Calibri"/>
                          <a:ea typeface="+mn-ea"/>
                          <a:cs typeface="Calibri"/>
                        </a:rPr>
                        <a:t>)</a:t>
                      </a:r>
                    </a:p>
                    <a:p>
                      <a:pPr marL="1905" indent="0" algn="l" defTabSz="914400" rtl="0" eaLnBrk="1" latinLnBrk="0" hangingPunct="1">
                        <a:lnSpc>
                          <a:spcPct val="100000"/>
                        </a:lnSpc>
                        <a:spcBef>
                          <a:spcPts val="0"/>
                        </a:spcBef>
                        <a:buFont typeface="Arial"/>
                        <a:buChar char="•"/>
                        <a:tabLst>
                          <a:tab pos="4167504" algn="l"/>
                          <a:tab pos="4168140" algn="l"/>
                        </a:tabLst>
                      </a:pPr>
                      <a:r>
                        <a:rPr lang="en-US" sz="1800" kern="1200" dirty="0">
                          <a:solidFill>
                            <a:schemeClr val="tx1"/>
                          </a:solidFill>
                          <a:latin typeface="Calibri"/>
                          <a:ea typeface="+mn-ea"/>
                          <a:cs typeface="Calibri"/>
                        </a:rPr>
                        <a:t> Federal Debt (includes Guaranteed and Direct Loan) (</a:t>
                      </a:r>
                      <a:r>
                        <a:rPr lang="en-US" sz="1800" b="1" kern="1200" dirty="0">
                          <a:solidFill>
                            <a:schemeClr val="accent2"/>
                          </a:solidFill>
                          <a:latin typeface="Calibri"/>
                          <a:ea typeface="+mn-ea"/>
                          <a:cs typeface="Calibri"/>
                        </a:rPr>
                        <a:t>regularly scheduled payments</a:t>
                      </a:r>
                      <a:r>
                        <a:rPr lang="en-US" sz="1800" kern="1200" dirty="0">
                          <a:solidFill>
                            <a:schemeClr val="tx1"/>
                          </a:solidFill>
                          <a:latin typeface="Calibri"/>
                          <a:ea typeface="+mn-ea"/>
                          <a:cs typeface="Calibri"/>
                        </a:rPr>
                        <a:t>)</a:t>
                      </a:r>
                    </a:p>
                    <a:p>
                      <a:pPr marL="1905" indent="0" algn="l" defTabSz="914400" rtl="0" eaLnBrk="1" latinLnBrk="0" hangingPunct="1">
                        <a:lnSpc>
                          <a:spcPct val="100000"/>
                        </a:lnSpc>
                        <a:spcBef>
                          <a:spcPts val="0"/>
                        </a:spcBef>
                        <a:buFont typeface="Arial"/>
                        <a:buChar char="•"/>
                        <a:tabLst>
                          <a:tab pos="4167504" algn="l"/>
                          <a:tab pos="4168140" algn="l"/>
                        </a:tabLst>
                      </a:pPr>
                      <a:endParaRPr sz="1800" kern="1200" dirty="0">
                        <a:solidFill>
                          <a:schemeClr val="tx1"/>
                        </a:solidFill>
                        <a:latin typeface="Calibri"/>
                        <a:ea typeface="+mn-ea"/>
                        <a:cs typeface="Calibri"/>
                      </a:endParaRPr>
                    </a:p>
                    <a:p>
                      <a:pPr marL="1905" indent="0" algn="l">
                        <a:lnSpc>
                          <a:spcPct val="100000"/>
                        </a:lnSpc>
                        <a:spcBef>
                          <a:spcPts val="0"/>
                        </a:spcBef>
                      </a:pPr>
                      <a:r>
                        <a:rPr lang="en-US" sz="1800" kern="1200" dirty="0">
                          <a:solidFill>
                            <a:schemeClr val="tx1"/>
                          </a:solidFill>
                          <a:latin typeface="Calibri"/>
                          <a:ea typeface="+mn-ea"/>
                          <a:cs typeface="Calibri"/>
                        </a:rPr>
                        <a:t> </a:t>
                      </a:r>
                      <a:r>
                        <a:rPr sz="1800" kern="1200" dirty="0">
                          <a:solidFill>
                            <a:schemeClr val="tx1"/>
                          </a:solidFill>
                          <a:latin typeface="Calibri"/>
                          <a:ea typeface="+mn-ea"/>
                          <a:cs typeface="Calibri"/>
                        </a:rPr>
                        <a:t>Working capi</a:t>
                      </a:r>
                      <a:r>
                        <a:rPr lang="en-US" sz="1800" kern="1200" dirty="0">
                          <a:solidFill>
                            <a:schemeClr val="tx1"/>
                          </a:solidFill>
                          <a:latin typeface="Calibri"/>
                          <a:ea typeface="+mn-ea"/>
                          <a:cs typeface="Calibri"/>
                        </a:rPr>
                        <a:t>t</a:t>
                      </a:r>
                      <a:r>
                        <a:rPr sz="1800" kern="1200" dirty="0">
                          <a:solidFill>
                            <a:schemeClr val="tx1"/>
                          </a:solidFill>
                          <a:latin typeface="Calibri"/>
                          <a:ea typeface="+mn-ea"/>
                          <a:cs typeface="Calibri"/>
                        </a:rPr>
                        <a:t>al</a:t>
                      </a:r>
                    </a:p>
                  </a:txBody>
                  <a:tcPr marL="0" marR="0" marT="3111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EEEEE"/>
                    </a:solidFill>
                  </a:tcPr>
                </a:tc>
                <a:tc hMerge="1">
                  <a:txBody>
                    <a:bodyPr/>
                    <a:lstStyle/>
                    <a:p>
                      <a:endParaRPr/>
                    </a:p>
                  </a:txBody>
                  <a:tcPr marL="0" marR="0" marT="0" marB="0"/>
                </a:tc>
                <a:tc hMerge="1">
                  <a:txBody>
                    <a:bodyPr/>
                    <a:lstStyle/>
                    <a:p>
                      <a:pPr marL="1905" algn="ctr">
                        <a:lnSpc>
                          <a:spcPct val="100000"/>
                        </a:lnSpc>
                        <a:spcBef>
                          <a:spcPts val="1200"/>
                        </a:spcBef>
                      </a:pP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EEEEE"/>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03E7DE6A-4479-4F7D-9127-11E063D6DDE1}"/>
              </a:ext>
            </a:extLst>
          </p:cNvPr>
          <p:cNvSpPr txBox="1"/>
          <p:nvPr/>
        </p:nvSpPr>
        <p:spPr>
          <a:xfrm>
            <a:off x="9739745" y="585627"/>
            <a:ext cx="1989918" cy="369332"/>
          </a:xfrm>
          <a:prstGeom prst="rect">
            <a:avLst/>
          </a:prstGeom>
          <a:noFill/>
        </p:spPr>
        <p:txBody>
          <a:bodyPr wrap="square" rtlCol="0">
            <a:spAutoFit/>
          </a:bodyPr>
          <a:lstStyle/>
          <a:p>
            <a:r>
              <a:rPr lang="en-US" dirty="0">
                <a:solidFill>
                  <a:schemeClr val="accent2"/>
                </a:solidFill>
              </a:rPr>
              <a:t>Green</a:t>
            </a:r>
            <a:r>
              <a:rPr lang="en-US" dirty="0"/>
              <a:t> = changes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490855"/>
            <a:ext cx="6691745" cy="505908"/>
          </a:xfrm>
          <a:prstGeom prst="rect">
            <a:avLst/>
          </a:prstGeom>
        </p:spPr>
        <p:txBody>
          <a:bodyPr vert="horz" wrap="square" lIns="0" tIns="13335" rIns="0" bIns="0" rtlCol="0">
            <a:spAutoFit/>
          </a:bodyPr>
          <a:lstStyle/>
          <a:p>
            <a:pPr marL="12700">
              <a:lnSpc>
                <a:spcPct val="100000"/>
              </a:lnSpc>
              <a:spcBef>
                <a:spcPts val="105"/>
              </a:spcBef>
            </a:pPr>
            <a:r>
              <a:rPr lang="en-US" sz="3200" spc="70" dirty="0"/>
              <a:t>COVID EIDL Changes 4 to 6</a:t>
            </a:r>
            <a:endParaRPr sz="3200" dirty="0"/>
          </a:p>
        </p:txBody>
      </p:sp>
      <p:sp>
        <p:nvSpPr>
          <p:cNvPr id="3" name="object 3"/>
          <p:cNvSpPr txBox="1"/>
          <p:nvPr/>
        </p:nvSpPr>
        <p:spPr>
          <a:xfrm>
            <a:off x="10779252" y="6327233"/>
            <a:ext cx="852169" cy="207010"/>
          </a:xfrm>
          <a:prstGeom prst="rect">
            <a:avLst/>
          </a:prstGeom>
        </p:spPr>
        <p:txBody>
          <a:bodyPr vert="horz" wrap="square" lIns="0" tIns="0" rIns="0" bIns="0" rtlCol="0">
            <a:spAutoFit/>
          </a:bodyPr>
          <a:lstStyle/>
          <a:p>
            <a:pPr>
              <a:lnSpc>
                <a:spcPts val="1535"/>
              </a:lnSpc>
            </a:pPr>
            <a:r>
              <a:rPr sz="1300" b="1" spc="5" dirty="0">
                <a:solidFill>
                  <a:srgbClr val="002D6C"/>
                </a:solidFill>
                <a:latin typeface="Calibri"/>
                <a:cs typeface="Calibri"/>
              </a:rPr>
              <a:t>S</a:t>
            </a:r>
            <a:r>
              <a:rPr sz="1300" b="1" spc="-45" dirty="0">
                <a:solidFill>
                  <a:srgbClr val="002D6C"/>
                </a:solidFill>
                <a:latin typeface="Calibri"/>
                <a:cs typeface="Calibri"/>
              </a:rPr>
              <a:t>B</a:t>
            </a:r>
            <a:r>
              <a:rPr sz="1300" b="1" spc="-145" dirty="0">
                <a:solidFill>
                  <a:srgbClr val="002D6C"/>
                </a:solidFill>
                <a:latin typeface="Calibri"/>
                <a:cs typeface="Calibri"/>
              </a:rPr>
              <a:t>A</a:t>
            </a:r>
            <a:r>
              <a:rPr sz="1300" b="1" spc="-65" dirty="0">
                <a:solidFill>
                  <a:srgbClr val="002D6C"/>
                </a:solidFill>
                <a:latin typeface="Calibri"/>
                <a:cs typeface="Calibri"/>
              </a:rPr>
              <a:t>.</a:t>
            </a:r>
            <a:r>
              <a:rPr sz="1300" b="1" spc="-20" dirty="0">
                <a:solidFill>
                  <a:srgbClr val="002D6C"/>
                </a:solidFill>
                <a:latin typeface="Calibri"/>
                <a:cs typeface="Calibri"/>
              </a:rPr>
              <a:t>g</a:t>
            </a:r>
            <a:r>
              <a:rPr sz="1300" b="1" spc="-80" dirty="0">
                <a:solidFill>
                  <a:srgbClr val="002D6C"/>
                </a:solidFill>
                <a:latin typeface="Calibri"/>
                <a:cs typeface="Calibri"/>
              </a:rPr>
              <a:t>o</a:t>
            </a:r>
            <a:r>
              <a:rPr sz="1300" b="1" spc="-45" dirty="0">
                <a:solidFill>
                  <a:srgbClr val="002D6C"/>
                </a:solidFill>
                <a:latin typeface="Calibri"/>
                <a:cs typeface="Calibri"/>
              </a:rPr>
              <a:t>v</a:t>
            </a:r>
            <a:r>
              <a:rPr sz="1300" b="1" spc="-215" dirty="0">
                <a:solidFill>
                  <a:srgbClr val="002D6C"/>
                </a:solidFill>
                <a:latin typeface="Calibri"/>
                <a:cs typeface="Calibri"/>
              </a:rPr>
              <a:t>/</a:t>
            </a:r>
            <a:r>
              <a:rPr sz="1300" b="1" spc="-25" dirty="0">
                <a:solidFill>
                  <a:srgbClr val="002D6C"/>
                </a:solidFill>
                <a:latin typeface="Calibri"/>
                <a:cs typeface="Calibri"/>
              </a:rPr>
              <a:t>E</a:t>
            </a:r>
            <a:r>
              <a:rPr sz="1300" b="1" spc="-55" dirty="0">
                <a:solidFill>
                  <a:srgbClr val="002D6C"/>
                </a:solidFill>
                <a:latin typeface="Calibri"/>
                <a:cs typeface="Calibri"/>
              </a:rPr>
              <a:t>I</a:t>
            </a:r>
            <a:r>
              <a:rPr sz="1300" b="1" spc="-95" dirty="0">
                <a:solidFill>
                  <a:srgbClr val="002D6C"/>
                </a:solidFill>
                <a:latin typeface="Calibri"/>
                <a:cs typeface="Calibri"/>
              </a:rPr>
              <a:t>D</a:t>
            </a:r>
            <a:r>
              <a:rPr sz="1300" b="1" spc="120" dirty="0">
                <a:solidFill>
                  <a:srgbClr val="002D6C"/>
                </a:solidFill>
                <a:latin typeface="Calibri"/>
                <a:cs typeface="Calibri"/>
              </a:rPr>
              <a:t>L</a:t>
            </a:r>
            <a:endParaRPr sz="1300" dirty="0">
              <a:latin typeface="Calibri"/>
              <a:cs typeface="Calibri"/>
            </a:endParaRPr>
          </a:p>
        </p:txBody>
      </p:sp>
      <p:sp>
        <p:nvSpPr>
          <p:cNvPr id="4" name="object 4"/>
          <p:cNvSpPr/>
          <p:nvPr/>
        </p:nvSpPr>
        <p:spPr>
          <a:xfrm>
            <a:off x="10367771" y="6297167"/>
            <a:ext cx="1485900" cy="222885"/>
          </a:xfrm>
          <a:custGeom>
            <a:avLst/>
            <a:gdLst/>
            <a:ahLst/>
            <a:cxnLst/>
            <a:rect l="l" t="t" r="r" b="b"/>
            <a:pathLst>
              <a:path w="1485900" h="222884">
                <a:moveTo>
                  <a:pt x="1485900" y="0"/>
                </a:moveTo>
                <a:lnTo>
                  <a:pt x="0" y="0"/>
                </a:lnTo>
                <a:lnTo>
                  <a:pt x="0" y="222503"/>
                </a:lnTo>
                <a:lnTo>
                  <a:pt x="1485900" y="222503"/>
                </a:lnTo>
                <a:lnTo>
                  <a:pt x="1485900" y="0"/>
                </a:lnTo>
                <a:close/>
              </a:path>
            </a:pathLst>
          </a:custGeom>
          <a:solidFill>
            <a:srgbClr val="FFFFFF"/>
          </a:solidFill>
        </p:spPr>
        <p:txBody>
          <a:bodyPr wrap="square" lIns="0" tIns="0" rIns="0" bIns="0" rtlCol="0"/>
          <a:lstStyle/>
          <a:p>
            <a:endParaRPr/>
          </a:p>
        </p:txBody>
      </p:sp>
      <p:sp>
        <p:nvSpPr>
          <p:cNvPr id="15" name="TextBox 14">
            <a:extLst>
              <a:ext uri="{FF2B5EF4-FFF2-40B4-BE49-F238E27FC236}">
                <a16:creationId xmlns:a16="http://schemas.microsoft.com/office/drawing/2014/main" id="{011B15B8-E863-4DE1-8841-9A31C6F02793}"/>
              </a:ext>
            </a:extLst>
          </p:cNvPr>
          <p:cNvSpPr txBox="1"/>
          <p:nvPr/>
        </p:nvSpPr>
        <p:spPr>
          <a:xfrm>
            <a:off x="4105949" y="2840572"/>
            <a:ext cx="7615559"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Prior</a:t>
            </a:r>
            <a:r>
              <a:rPr lang="en-US" sz="1600" dirty="0"/>
              <a:t>: A business met SBA Size Standards</a:t>
            </a:r>
          </a:p>
          <a:p>
            <a:pPr marL="285750" indent="-285750">
              <a:buFont typeface="Arial" panose="020B0604020202020204" pitchFamily="34" charset="0"/>
              <a:buChar char="•"/>
            </a:pPr>
            <a:r>
              <a:rPr lang="en-US" sz="1600" b="1" dirty="0"/>
              <a:t>Change</a:t>
            </a:r>
            <a:r>
              <a:rPr lang="en-US" sz="1600" dirty="0"/>
              <a:t>: Business can now meet COVID EIDL size standards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if they fall into certain NAICS codes (that represent industries significantly impacted by COVID), employ not more than 500 employees per physical location, and together with affiliates have no more than 20 locations</a:t>
            </a:r>
            <a:endParaRPr lang="en-US" sz="1600" dirty="0"/>
          </a:p>
        </p:txBody>
      </p:sp>
      <p:sp>
        <p:nvSpPr>
          <p:cNvPr id="16" name="TextBox 15">
            <a:extLst>
              <a:ext uri="{FF2B5EF4-FFF2-40B4-BE49-F238E27FC236}">
                <a16:creationId xmlns:a16="http://schemas.microsoft.com/office/drawing/2014/main" id="{C5A1F739-B6E2-47D8-B018-5472FDDA1470}"/>
              </a:ext>
            </a:extLst>
          </p:cNvPr>
          <p:cNvSpPr txBox="1"/>
          <p:nvPr/>
        </p:nvSpPr>
        <p:spPr>
          <a:xfrm>
            <a:off x="4081363" y="1144903"/>
            <a:ext cx="7615558" cy="830997"/>
          </a:xfrm>
          <a:prstGeom prst="rect">
            <a:avLst/>
          </a:prstGeom>
          <a:noFill/>
        </p:spPr>
        <p:txBody>
          <a:bodyPr wrap="square" rtlCol="0">
            <a:spAutoFit/>
          </a:bodyPr>
          <a:lstStyle/>
          <a:p>
            <a:pPr marL="285750" indent="-285750">
              <a:buFont typeface="Arial" panose="020B0604020202020204" pitchFamily="34" charset="0"/>
              <a:buChar char="•"/>
              <a:tabLst>
                <a:tab pos="1371600" algn="l"/>
              </a:tabLst>
            </a:pPr>
            <a:r>
              <a:rPr lang="en-US" sz="1600" b="1" dirty="0"/>
              <a:t>Prior</a:t>
            </a:r>
            <a:r>
              <a:rPr lang="en-US" sz="1600" dirty="0"/>
              <a:t>: Applicant required to consider affiliation based on ownership, stock options, convertible securities, etc. which ism traditionally completed by lenders</a:t>
            </a:r>
          </a:p>
          <a:p>
            <a:pPr marL="228600" indent="-228600">
              <a:buFont typeface="Arial" panose="020B0604020202020204" pitchFamily="34" charset="0"/>
              <a:buChar char="•"/>
              <a:tabLst>
                <a:tab pos="13716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Change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COVID EIDL to match RRF </a:t>
            </a:r>
            <a:r>
              <a:rPr lang="en-US" sz="1600" dirty="0">
                <a:latin typeface="Calibri" panose="020F0502020204030204" pitchFamily="34" charset="0"/>
                <a:ea typeface="Times New Roman" panose="02020603050405020304" pitchFamily="18" charset="0"/>
                <a:cs typeface="Times New Roman" panose="02020603050405020304" pitchFamily="18" charset="0"/>
              </a:rPr>
              <a:t>definition of an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affiliated business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B103A06-7478-493D-97CF-1BDA398AD814}"/>
              </a:ext>
            </a:extLst>
          </p:cNvPr>
          <p:cNvSpPr txBox="1"/>
          <p:nvPr/>
        </p:nvSpPr>
        <p:spPr>
          <a:xfrm>
            <a:off x="4032069" y="4857950"/>
            <a:ext cx="7615557" cy="830997"/>
          </a:xfrm>
          <a:prstGeom prst="rect">
            <a:avLst/>
          </a:prstGeom>
          <a:noFill/>
        </p:spPr>
        <p:txBody>
          <a:bodyPr wrap="square">
            <a:spAutoFit/>
          </a:bodyPr>
          <a:lstStyle/>
          <a:p>
            <a:pPr marL="228600" indent="-228600">
              <a:buFont typeface="Arial" panose="020B0604020202020204" pitchFamily="34" charset="0"/>
              <a:buChar char="•"/>
              <a:tabLst>
                <a:tab pos="13716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Prior to Change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No limit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Arial" panose="020B0604020202020204" pitchFamily="34" charset="0"/>
              <a:buChar char="•"/>
              <a:tabLst>
                <a:tab pos="13716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Change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Entities that are part of a single corporate group may not receive COVID EIDL loans in aggregate of more than $10 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1222640E-E7E6-4F04-85C4-E54FF0829785}"/>
              </a:ext>
            </a:extLst>
          </p:cNvPr>
          <p:cNvSpPr/>
          <p:nvPr/>
        </p:nvSpPr>
        <p:spPr>
          <a:xfrm>
            <a:off x="312774" y="2850899"/>
            <a:ext cx="3593805" cy="10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a:spcBef>
                <a:spcPts val="0"/>
              </a:spcBef>
              <a:spcAft>
                <a:spcPts val="0"/>
              </a:spcAft>
              <a:tabLst>
                <a:tab pos="9144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Expand methods of eligibility for industries hit hard by COVID to meet program size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900E3203-5775-4445-A34E-5429027629ED}"/>
              </a:ext>
            </a:extLst>
          </p:cNvPr>
          <p:cNvSpPr/>
          <p:nvPr/>
        </p:nvSpPr>
        <p:spPr>
          <a:xfrm>
            <a:off x="312774" y="1211627"/>
            <a:ext cx="3593805" cy="10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a:spcBef>
                <a:spcPts val="0"/>
              </a:spcBef>
              <a:spcAft>
                <a:spcPts val="0"/>
              </a:spcAft>
              <a:tabLst>
                <a:tab pos="9144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Affiliation rules simplified to model RRF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079EBFFD-40E9-4F91-995F-49885C061157}"/>
              </a:ext>
            </a:extLst>
          </p:cNvPr>
          <p:cNvSpPr/>
          <p:nvPr/>
        </p:nvSpPr>
        <p:spPr>
          <a:xfrm>
            <a:off x="350874" y="4886197"/>
            <a:ext cx="3593805" cy="10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a:spcBef>
                <a:spcPts val="0"/>
              </a:spcBef>
              <a:spcAft>
                <a:spcPts val="0"/>
              </a:spcAft>
              <a:tabLst>
                <a:tab pos="9144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Creates limi</a:t>
            </a:r>
            <a:r>
              <a:rPr lang="en-US" dirty="0">
                <a:latin typeface="Calibri" panose="020F0502020204030204" pitchFamily="34" charset="0"/>
                <a:ea typeface="Times New Roman" panose="02020603050405020304" pitchFamily="18" charset="0"/>
                <a:cs typeface="Times New Roman" panose="02020603050405020304" pitchFamily="18" charset="0"/>
              </a:rPr>
              <a:t>t on total loans to a single corporate group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065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490855"/>
            <a:ext cx="6691745" cy="505908"/>
          </a:xfrm>
          <a:prstGeom prst="rect">
            <a:avLst/>
          </a:prstGeom>
        </p:spPr>
        <p:txBody>
          <a:bodyPr vert="horz" wrap="square" lIns="0" tIns="13335" rIns="0" bIns="0" rtlCol="0">
            <a:spAutoFit/>
          </a:bodyPr>
          <a:lstStyle/>
          <a:p>
            <a:pPr marL="12700">
              <a:lnSpc>
                <a:spcPct val="100000"/>
              </a:lnSpc>
              <a:spcBef>
                <a:spcPts val="105"/>
              </a:spcBef>
            </a:pPr>
            <a:r>
              <a:rPr lang="en-US" sz="3200" spc="70" dirty="0"/>
              <a:t>COVID EIDL Change 5</a:t>
            </a:r>
            <a:endParaRPr sz="3200" dirty="0"/>
          </a:p>
        </p:txBody>
      </p:sp>
      <p:sp>
        <p:nvSpPr>
          <p:cNvPr id="3" name="object 3"/>
          <p:cNvSpPr txBox="1"/>
          <p:nvPr/>
        </p:nvSpPr>
        <p:spPr>
          <a:xfrm>
            <a:off x="10779252" y="6327233"/>
            <a:ext cx="852169" cy="207010"/>
          </a:xfrm>
          <a:prstGeom prst="rect">
            <a:avLst/>
          </a:prstGeom>
        </p:spPr>
        <p:txBody>
          <a:bodyPr vert="horz" wrap="square" lIns="0" tIns="0" rIns="0" bIns="0" rtlCol="0">
            <a:spAutoFit/>
          </a:bodyPr>
          <a:lstStyle/>
          <a:p>
            <a:pPr>
              <a:lnSpc>
                <a:spcPts val="1535"/>
              </a:lnSpc>
            </a:pPr>
            <a:r>
              <a:rPr sz="1300" b="1" spc="5" dirty="0">
                <a:solidFill>
                  <a:srgbClr val="002D6C"/>
                </a:solidFill>
                <a:latin typeface="Calibri"/>
                <a:cs typeface="Calibri"/>
              </a:rPr>
              <a:t>S</a:t>
            </a:r>
            <a:r>
              <a:rPr sz="1300" b="1" spc="-45" dirty="0">
                <a:solidFill>
                  <a:srgbClr val="002D6C"/>
                </a:solidFill>
                <a:latin typeface="Calibri"/>
                <a:cs typeface="Calibri"/>
              </a:rPr>
              <a:t>B</a:t>
            </a:r>
            <a:r>
              <a:rPr sz="1300" b="1" spc="-145" dirty="0">
                <a:solidFill>
                  <a:srgbClr val="002D6C"/>
                </a:solidFill>
                <a:latin typeface="Calibri"/>
                <a:cs typeface="Calibri"/>
              </a:rPr>
              <a:t>A</a:t>
            </a:r>
            <a:r>
              <a:rPr sz="1300" b="1" spc="-65" dirty="0">
                <a:solidFill>
                  <a:srgbClr val="002D6C"/>
                </a:solidFill>
                <a:latin typeface="Calibri"/>
                <a:cs typeface="Calibri"/>
              </a:rPr>
              <a:t>.</a:t>
            </a:r>
            <a:r>
              <a:rPr sz="1300" b="1" spc="-20" dirty="0">
                <a:solidFill>
                  <a:srgbClr val="002D6C"/>
                </a:solidFill>
                <a:latin typeface="Calibri"/>
                <a:cs typeface="Calibri"/>
              </a:rPr>
              <a:t>g</a:t>
            </a:r>
            <a:r>
              <a:rPr sz="1300" b="1" spc="-80" dirty="0">
                <a:solidFill>
                  <a:srgbClr val="002D6C"/>
                </a:solidFill>
                <a:latin typeface="Calibri"/>
                <a:cs typeface="Calibri"/>
              </a:rPr>
              <a:t>o</a:t>
            </a:r>
            <a:r>
              <a:rPr sz="1300" b="1" spc="-45" dirty="0">
                <a:solidFill>
                  <a:srgbClr val="002D6C"/>
                </a:solidFill>
                <a:latin typeface="Calibri"/>
                <a:cs typeface="Calibri"/>
              </a:rPr>
              <a:t>v</a:t>
            </a:r>
            <a:r>
              <a:rPr sz="1300" b="1" spc="-215" dirty="0">
                <a:solidFill>
                  <a:srgbClr val="002D6C"/>
                </a:solidFill>
                <a:latin typeface="Calibri"/>
                <a:cs typeface="Calibri"/>
              </a:rPr>
              <a:t>/</a:t>
            </a:r>
            <a:r>
              <a:rPr sz="1300" b="1" spc="-25" dirty="0">
                <a:solidFill>
                  <a:srgbClr val="002D6C"/>
                </a:solidFill>
                <a:latin typeface="Calibri"/>
                <a:cs typeface="Calibri"/>
              </a:rPr>
              <a:t>E</a:t>
            </a:r>
            <a:r>
              <a:rPr sz="1300" b="1" spc="-55" dirty="0">
                <a:solidFill>
                  <a:srgbClr val="002D6C"/>
                </a:solidFill>
                <a:latin typeface="Calibri"/>
                <a:cs typeface="Calibri"/>
              </a:rPr>
              <a:t>I</a:t>
            </a:r>
            <a:r>
              <a:rPr sz="1300" b="1" spc="-95" dirty="0">
                <a:solidFill>
                  <a:srgbClr val="002D6C"/>
                </a:solidFill>
                <a:latin typeface="Calibri"/>
                <a:cs typeface="Calibri"/>
              </a:rPr>
              <a:t>D</a:t>
            </a:r>
            <a:r>
              <a:rPr sz="1300" b="1" spc="120" dirty="0">
                <a:solidFill>
                  <a:srgbClr val="002D6C"/>
                </a:solidFill>
                <a:latin typeface="Calibri"/>
                <a:cs typeface="Calibri"/>
              </a:rPr>
              <a:t>L</a:t>
            </a:r>
            <a:endParaRPr sz="1300" dirty="0">
              <a:latin typeface="Calibri"/>
              <a:cs typeface="Calibri"/>
            </a:endParaRPr>
          </a:p>
        </p:txBody>
      </p:sp>
      <p:sp>
        <p:nvSpPr>
          <p:cNvPr id="4" name="object 4"/>
          <p:cNvSpPr/>
          <p:nvPr/>
        </p:nvSpPr>
        <p:spPr>
          <a:xfrm>
            <a:off x="10367771" y="6297167"/>
            <a:ext cx="1485900" cy="222885"/>
          </a:xfrm>
          <a:custGeom>
            <a:avLst/>
            <a:gdLst/>
            <a:ahLst/>
            <a:cxnLst/>
            <a:rect l="l" t="t" r="r" b="b"/>
            <a:pathLst>
              <a:path w="1485900" h="222884">
                <a:moveTo>
                  <a:pt x="1485900" y="0"/>
                </a:moveTo>
                <a:lnTo>
                  <a:pt x="0" y="0"/>
                </a:lnTo>
                <a:lnTo>
                  <a:pt x="0" y="222503"/>
                </a:lnTo>
                <a:lnTo>
                  <a:pt x="1485900" y="222503"/>
                </a:lnTo>
                <a:lnTo>
                  <a:pt x="1485900" y="0"/>
                </a:lnTo>
                <a:close/>
              </a:path>
            </a:pathLst>
          </a:custGeom>
          <a:solidFill>
            <a:srgbClr val="FFFFFF"/>
          </a:solidFill>
        </p:spPr>
        <p:txBody>
          <a:bodyPr wrap="square" lIns="0" tIns="0" rIns="0" bIns="0" rtlCol="0"/>
          <a:lstStyle/>
          <a:p>
            <a:endParaRPr/>
          </a:p>
        </p:txBody>
      </p:sp>
      <p:graphicFrame>
        <p:nvGraphicFramePr>
          <p:cNvPr id="20" name="Content Placeholder 4">
            <a:extLst>
              <a:ext uri="{FF2B5EF4-FFF2-40B4-BE49-F238E27FC236}">
                <a16:creationId xmlns:a16="http://schemas.microsoft.com/office/drawing/2014/main" id="{5F859847-E611-4AB0-B4B7-0BC3C28FF509}"/>
              </a:ext>
            </a:extLst>
          </p:cNvPr>
          <p:cNvGraphicFramePr>
            <a:graphicFrameLocks/>
          </p:cNvGraphicFramePr>
          <p:nvPr>
            <p:extLst>
              <p:ext uri="{D42A27DB-BD31-4B8C-83A1-F6EECF244321}">
                <p14:modId xmlns:p14="http://schemas.microsoft.com/office/powerpoint/2010/main" val="3326212802"/>
              </p:ext>
            </p:extLst>
          </p:nvPr>
        </p:nvGraphicFramePr>
        <p:xfrm>
          <a:off x="765681" y="1108136"/>
          <a:ext cx="6264233" cy="5189031"/>
        </p:xfrm>
        <a:graphic>
          <a:graphicData uri="http://schemas.openxmlformats.org/drawingml/2006/table">
            <a:tbl>
              <a:tblPr/>
              <a:tblGrid>
                <a:gridCol w="1182602">
                  <a:extLst>
                    <a:ext uri="{9D8B030D-6E8A-4147-A177-3AD203B41FA5}">
                      <a16:colId xmlns:a16="http://schemas.microsoft.com/office/drawing/2014/main" val="1986801438"/>
                    </a:ext>
                  </a:extLst>
                </a:gridCol>
                <a:gridCol w="5081631">
                  <a:extLst>
                    <a:ext uri="{9D8B030D-6E8A-4147-A177-3AD203B41FA5}">
                      <a16:colId xmlns:a16="http://schemas.microsoft.com/office/drawing/2014/main" val="546822836"/>
                    </a:ext>
                  </a:extLst>
                </a:gridCol>
              </a:tblGrid>
              <a:tr h="359143">
                <a:tc>
                  <a:txBody>
                    <a:bodyPr/>
                    <a:lstStyle/>
                    <a:p>
                      <a:pPr algn="ctr" fontAlgn="ctr">
                        <a:lnSpc>
                          <a:spcPct val="125000"/>
                        </a:lnSpc>
                        <a:spcAft>
                          <a:spcPts val="600"/>
                        </a:spcAft>
                      </a:pPr>
                      <a:r>
                        <a:rPr lang="en-US" sz="1800" b="1" i="0" u="none" strike="noStrike" dirty="0">
                          <a:solidFill>
                            <a:srgbClr val="FFFFFF"/>
                          </a:solidFill>
                          <a:effectLst/>
                          <a:latin typeface="Source Sans Pro" panose="020B0503030403020204" pitchFamily="34" charset="0"/>
                          <a:ea typeface="Source Sans Pro" panose="020B0503030403020204" pitchFamily="34" charset="0"/>
                        </a:rPr>
                        <a:t>NAICS</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lnSpc>
                          <a:spcPct val="125000"/>
                        </a:lnSpc>
                        <a:spcAft>
                          <a:spcPts val="600"/>
                        </a:spcAft>
                      </a:pPr>
                      <a:r>
                        <a:rPr lang="en-US" sz="1800" b="1" i="0" u="none" strike="noStrike" dirty="0">
                          <a:solidFill>
                            <a:srgbClr val="FFFFFF"/>
                          </a:solidFill>
                          <a:effectLst/>
                          <a:latin typeface="Source Sans Pro" panose="020B0503030403020204" pitchFamily="34" charset="0"/>
                          <a:ea typeface="Source Sans Pro" panose="020B0503030403020204" pitchFamily="34" charset="0"/>
                        </a:rPr>
                        <a:t>Industry</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538937965"/>
                  </a:ext>
                </a:extLst>
              </a:tr>
              <a:tr h="301868">
                <a:tc>
                  <a:txBody>
                    <a:bodyPr/>
                    <a:lstStyle/>
                    <a:p>
                      <a:pPr algn="ctr"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61</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Educational Services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68390951"/>
                  </a:ext>
                </a:extLst>
              </a:tr>
              <a:tr h="301868">
                <a:tc>
                  <a:txBody>
                    <a:bodyPr/>
                    <a:lstStyle/>
                    <a:p>
                      <a:pPr algn="ctr"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71</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Arts, Entertainment and Recreation</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87302986"/>
                  </a:ext>
                </a:extLst>
              </a:tr>
              <a:tr h="301868">
                <a:tc>
                  <a:txBody>
                    <a:bodyPr/>
                    <a:lstStyle/>
                    <a:p>
                      <a:pPr algn="ctr"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72</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Accommodation and Food Services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13625428"/>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213</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Support Activities for Mining </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197827882"/>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315</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Apparel Manufacturing</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17311833"/>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448</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Clothing and Clothing Accessories Stores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469681835"/>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451</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Sporting Good, Hobby, Book and Music Stores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39150375"/>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481</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Air Transportation</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819114523"/>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485</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Transit and Ground Passenger Transportation</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58055464"/>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487</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Scenic and Sightseeing Transportation</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989848289"/>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511</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Publishing Industries (except Internet)</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20674923"/>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512</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Motion Picture and Sound Recording Industries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69142967"/>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515</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Broadcasting (except Internet)</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99949135"/>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532</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Rental and Leasing Services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35328603"/>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812</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Personal and Laundry Services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02171082"/>
                  </a:ext>
                </a:extLst>
              </a:tr>
              <a:tr h="301868">
                <a:tc>
                  <a:txBody>
                    <a:bodyPr/>
                    <a:lstStyle/>
                    <a:p>
                      <a:pPr algn="ctr" fontAlgn="b">
                        <a:lnSpc>
                          <a:spcPct val="125000"/>
                        </a:lnSpc>
                        <a:spcAft>
                          <a:spcPts val="600"/>
                        </a:spcAft>
                      </a:pPr>
                      <a:r>
                        <a:rPr lang="en-US" sz="1800" b="0" i="0" u="none" strike="noStrike">
                          <a:solidFill>
                            <a:srgbClr val="000000"/>
                          </a:solidFill>
                          <a:effectLst/>
                          <a:latin typeface="Source Sans Pro" panose="020B0503030403020204" pitchFamily="34" charset="0"/>
                          <a:ea typeface="Source Sans Pro" panose="020B0503030403020204" pitchFamily="34" charset="0"/>
                        </a:rPr>
                        <a:t>3121</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lnSpc>
                          <a:spcPct val="125000"/>
                        </a:lnSpc>
                        <a:spcAft>
                          <a:spcPts val="600"/>
                        </a:spcAft>
                      </a:pPr>
                      <a:r>
                        <a:rPr lang="en-US" sz="1800" b="0" i="0" u="none" strike="noStrike" dirty="0">
                          <a:solidFill>
                            <a:srgbClr val="000000"/>
                          </a:solidFill>
                          <a:effectLst/>
                          <a:latin typeface="Source Sans Pro" panose="020B0503030403020204" pitchFamily="34" charset="0"/>
                          <a:ea typeface="Source Sans Pro" panose="020B0503030403020204" pitchFamily="34" charset="0"/>
                        </a:rPr>
                        <a:t>Beverage Manufacturers</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76379026"/>
                  </a:ext>
                </a:extLst>
              </a:tr>
            </a:tbl>
          </a:graphicData>
        </a:graphic>
      </p:graphicFrame>
      <p:sp>
        <p:nvSpPr>
          <p:cNvPr id="13" name="TextBox 12">
            <a:extLst>
              <a:ext uri="{FF2B5EF4-FFF2-40B4-BE49-F238E27FC236}">
                <a16:creationId xmlns:a16="http://schemas.microsoft.com/office/drawing/2014/main" id="{5594141D-359E-441F-A030-CEDB19101612}"/>
              </a:ext>
            </a:extLst>
          </p:cNvPr>
          <p:cNvSpPr txBox="1"/>
          <p:nvPr/>
        </p:nvSpPr>
        <p:spPr>
          <a:xfrm>
            <a:off x="7890438" y="1658295"/>
            <a:ext cx="3157537" cy="2539157"/>
          </a:xfrm>
          <a:prstGeom prst="rect">
            <a:avLst/>
          </a:prstGeom>
          <a:solidFill>
            <a:srgbClr val="4472C4">
              <a:alpha val="20000"/>
            </a:srgbClr>
          </a:solidFill>
          <a:ln>
            <a:solidFill>
              <a:srgbClr val="000000"/>
            </a:solidFill>
          </a:ln>
        </p:spPr>
        <p:txBody>
          <a:bodyPr wrap="square" rtlCol="0">
            <a:spAutoFit/>
          </a:bodyPr>
          <a:lstStyle/>
          <a:p>
            <a:pPr marL="285750" indent="-285750">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500 or fewer employees per physical location</a:t>
            </a:r>
          </a:p>
          <a:p>
            <a:pPr marL="285750" indent="-285750">
              <a:spcAft>
                <a:spcPts val="12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20 or fewer locations (including locations of affiliates)</a:t>
            </a:r>
          </a:p>
        </p:txBody>
      </p:sp>
    </p:spTree>
    <p:extLst>
      <p:ext uri="{BB962C8B-B14F-4D97-AF65-F5344CB8AC3E}">
        <p14:creationId xmlns:p14="http://schemas.microsoft.com/office/powerpoint/2010/main" val="306405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3158" y="490855"/>
            <a:ext cx="9576094" cy="505908"/>
          </a:xfrm>
          <a:prstGeom prst="rect">
            <a:avLst/>
          </a:prstGeom>
        </p:spPr>
        <p:txBody>
          <a:bodyPr vert="horz" wrap="square" lIns="0" tIns="13335" rIns="0" bIns="0" rtlCol="0">
            <a:spAutoFit/>
          </a:bodyPr>
          <a:lstStyle/>
          <a:p>
            <a:pPr marL="12700">
              <a:lnSpc>
                <a:spcPct val="100000"/>
              </a:lnSpc>
              <a:spcBef>
                <a:spcPts val="105"/>
              </a:spcBef>
            </a:pPr>
            <a:r>
              <a:rPr lang="en-US" sz="3200" spc="70" dirty="0"/>
              <a:t>External: &gt;$500K Exclusivity Timeframe</a:t>
            </a:r>
            <a:endParaRPr sz="3200" dirty="0"/>
          </a:p>
        </p:txBody>
      </p:sp>
      <p:sp>
        <p:nvSpPr>
          <p:cNvPr id="3" name="object 3"/>
          <p:cNvSpPr txBox="1"/>
          <p:nvPr/>
        </p:nvSpPr>
        <p:spPr>
          <a:xfrm>
            <a:off x="10779252" y="6327233"/>
            <a:ext cx="852169" cy="207010"/>
          </a:xfrm>
          <a:prstGeom prst="rect">
            <a:avLst/>
          </a:prstGeom>
        </p:spPr>
        <p:txBody>
          <a:bodyPr vert="horz" wrap="square" lIns="0" tIns="0" rIns="0" bIns="0" rtlCol="0">
            <a:spAutoFit/>
          </a:bodyPr>
          <a:lstStyle/>
          <a:p>
            <a:pPr>
              <a:lnSpc>
                <a:spcPts val="1535"/>
              </a:lnSpc>
            </a:pPr>
            <a:r>
              <a:rPr sz="1300" b="1" spc="5" dirty="0">
                <a:solidFill>
                  <a:srgbClr val="002D6C"/>
                </a:solidFill>
                <a:latin typeface="Calibri"/>
                <a:cs typeface="Calibri"/>
              </a:rPr>
              <a:t>S</a:t>
            </a:r>
            <a:r>
              <a:rPr sz="1300" b="1" spc="-45" dirty="0">
                <a:solidFill>
                  <a:srgbClr val="002D6C"/>
                </a:solidFill>
                <a:latin typeface="Calibri"/>
                <a:cs typeface="Calibri"/>
              </a:rPr>
              <a:t>B</a:t>
            </a:r>
            <a:r>
              <a:rPr sz="1300" b="1" spc="-145" dirty="0">
                <a:solidFill>
                  <a:srgbClr val="002D6C"/>
                </a:solidFill>
                <a:latin typeface="Calibri"/>
                <a:cs typeface="Calibri"/>
              </a:rPr>
              <a:t>A</a:t>
            </a:r>
            <a:r>
              <a:rPr sz="1300" b="1" spc="-65" dirty="0">
                <a:solidFill>
                  <a:srgbClr val="002D6C"/>
                </a:solidFill>
                <a:latin typeface="Calibri"/>
                <a:cs typeface="Calibri"/>
              </a:rPr>
              <a:t>.</a:t>
            </a:r>
            <a:r>
              <a:rPr sz="1300" b="1" spc="-20" dirty="0">
                <a:solidFill>
                  <a:srgbClr val="002D6C"/>
                </a:solidFill>
                <a:latin typeface="Calibri"/>
                <a:cs typeface="Calibri"/>
              </a:rPr>
              <a:t>g</a:t>
            </a:r>
            <a:r>
              <a:rPr sz="1300" b="1" spc="-80" dirty="0">
                <a:solidFill>
                  <a:srgbClr val="002D6C"/>
                </a:solidFill>
                <a:latin typeface="Calibri"/>
                <a:cs typeface="Calibri"/>
              </a:rPr>
              <a:t>o</a:t>
            </a:r>
            <a:r>
              <a:rPr sz="1300" b="1" spc="-45" dirty="0">
                <a:solidFill>
                  <a:srgbClr val="002D6C"/>
                </a:solidFill>
                <a:latin typeface="Calibri"/>
                <a:cs typeface="Calibri"/>
              </a:rPr>
              <a:t>v</a:t>
            </a:r>
            <a:r>
              <a:rPr sz="1300" b="1" spc="-215" dirty="0">
                <a:solidFill>
                  <a:srgbClr val="002D6C"/>
                </a:solidFill>
                <a:latin typeface="Calibri"/>
                <a:cs typeface="Calibri"/>
              </a:rPr>
              <a:t>/</a:t>
            </a:r>
            <a:r>
              <a:rPr sz="1300" b="1" spc="-25" dirty="0">
                <a:solidFill>
                  <a:srgbClr val="002D6C"/>
                </a:solidFill>
                <a:latin typeface="Calibri"/>
                <a:cs typeface="Calibri"/>
              </a:rPr>
              <a:t>E</a:t>
            </a:r>
            <a:r>
              <a:rPr sz="1300" b="1" spc="-55" dirty="0">
                <a:solidFill>
                  <a:srgbClr val="002D6C"/>
                </a:solidFill>
                <a:latin typeface="Calibri"/>
                <a:cs typeface="Calibri"/>
              </a:rPr>
              <a:t>I</a:t>
            </a:r>
            <a:r>
              <a:rPr sz="1300" b="1" spc="-95" dirty="0">
                <a:solidFill>
                  <a:srgbClr val="002D6C"/>
                </a:solidFill>
                <a:latin typeface="Calibri"/>
                <a:cs typeface="Calibri"/>
              </a:rPr>
              <a:t>D</a:t>
            </a:r>
            <a:r>
              <a:rPr sz="1300" b="1" spc="120" dirty="0">
                <a:solidFill>
                  <a:srgbClr val="002D6C"/>
                </a:solidFill>
                <a:latin typeface="Calibri"/>
                <a:cs typeface="Calibri"/>
              </a:rPr>
              <a:t>L</a:t>
            </a:r>
            <a:endParaRPr sz="1300" dirty="0">
              <a:latin typeface="Calibri"/>
              <a:cs typeface="Calibri"/>
            </a:endParaRPr>
          </a:p>
        </p:txBody>
      </p:sp>
      <p:sp>
        <p:nvSpPr>
          <p:cNvPr id="4" name="object 4"/>
          <p:cNvSpPr/>
          <p:nvPr/>
        </p:nvSpPr>
        <p:spPr>
          <a:xfrm>
            <a:off x="10367771" y="6297167"/>
            <a:ext cx="1485900" cy="222885"/>
          </a:xfrm>
          <a:custGeom>
            <a:avLst/>
            <a:gdLst/>
            <a:ahLst/>
            <a:cxnLst/>
            <a:rect l="l" t="t" r="r" b="b"/>
            <a:pathLst>
              <a:path w="1485900" h="222884">
                <a:moveTo>
                  <a:pt x="1485900" y="0"/>
                </a:moveTo>
                <a:lnTo>
                  <a:pt x="0" y="0"/>
                </a:lnTo>
                <a:lnTo>
                  <a:pt x="0" y="222503"/>
                </a:lnTo>
                <a:lnTo>
                  <a:pt x="1485900" y="222503"/>
                </a:lnTo>
                <a:lnTo>
                  <a:pt x="1485900" y="0"/>
                </a:lnTo>
                <a:close/>
              </a:path>
            </a:pathLst>
          </a:custGeom>
          <a:solidFill>
            <a:srgbClr val="FFFFFF"/>
          </a:solidFill>
        </p:spPr>
        <p:txBody>
          <a:bodyPr wrap="square" lIns="0" tIns="0" rIns="0" bIns="0" rtlCol="0"/>
          <a:lstStyle/>
          <a:p>
            <a:endParaRPr/>
          </a:p>
        </p:txBody>
      </p:sp>
      <p:sp>
        <p:nvSpPr>
          <p:cNvPr id="7" name="Rectangle 6">
            <a:extLst>
              <a:ext uri="{FF2B5EF4-FFF2-40B4-BE49-F238E27FC236}">
                <a16:creationId xmlns:a16="http://schemas.microsoft.com/office/drawing/2014/main" id="{5F2EE54B-D61B-4DBF-AB60-DD432461631D}"/>
              </a:ext>
            </a:extLst>
          </p:cNvPr>
          <p:cNvSpPr/>
          <p:nvPr/>
        </p:nvSpPr>
        <p:spPr>
          <a:xfrm>
            <a:off x="391780" y="996763"/>
            <a:ext cx="5413953" cy="3186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COVID EIDL Applicant</a:t>
            </a:r>
          </a:p>
        </p:txBody>
      </p:sp>
      <p:sp>
        <p:nvSpPr>
          <p:cNvPr id="9" name="TextBox 8">
            <a:extLst>
              <a:ext uri="{FF2B5EF4-FFF2-40B4-BE49-F238E27FC236}">
                <a16:creationId xmlns:a16="http://schemas.microsoft.com/office/drawing/2014/main" id="{9700522D-1A5A-408F-B52F-E3A1D51F4261}"/>
              </a:ext>
            </a:extLst>
          </p:cNvPr>
          <p:cNvSpPr txBox="1"/>
          <p:nvPr/>
        </p:nvSpPr>
        <p:spPr>
          <a:xfrm>
            <a:off x="391780" y="1357991"/>
            <a:ext cx="5413952" cy="646331"/>
          </a:xfrm>
          <a:prstGeom prst="rect">
            <a:avLst/>
          </a:prstGeom>
          <a:noFill/>
        </p:spPr>
        <p:txBody>
          <a:bodyPr wrap="square" rtlCol="0">
            <a:spAutoFit/>
          </a:bodyPr>
          <a:lstStyle/>
          <a:p>
            <a:r>
              <a:rPr lang="en-US" dirty="0"/>
              <a:t>A new COVID EIDL applicant can pursue one of two paths:</a:t>
            </a:r>
          </a:p>
        </p:txBody>
      </p:sp>
      <p:sp>
        <p:nvSpPr>
          <p:cNvPr id="18" name="Rectangle 17">
            <a:extLst>
              <a:ext uri="{FF2B5EF4-FFF2-40B4-BE49-F238E27FC236}">
                <a16:creationId xmlns:a16="http://schemas.microsoft.com/office/drawing/2014/main" id="{CBB36BD1-A328-452F-A740-3BAAB5C630F4}"/>
              </a:ext>
            </a:extLst>
          </p:cNvPr>
          <p:cNvSpPr/>
          <p:nvPr/>
        </p:nvSpPr>
        <p:spPr>
          <a:xfrm>
            <a:off x="391780" y="2089233"/>
            <a:ext cx="5413952" cy="318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$500K Immediately and then &gt;$500K</a:t>
            </a:r>
          </a:p>
        </p:txBody>
      </p:sp>
      <p:sp>
        <p:nvSpPr>
          <p:cNvPr id="20" name="Rectangle 19">
            <a:extLst>
              <a:ext uri="{FF2B5EF4-FFF2-40B4-BE49-F238E27FC236}">
                <a16:creationId xmlns:a16="http://schemas.microsoft.com/office/drawing/2014/main" id="{4A6B6671-3BE4-4C1A-8037-F7EAE5B2E814}"/>
              </a:ext>
            </a:extLst>
          </p:cNvPr>
          <p:cNvSpPr/>
          <p:nvPr/>
        </p:nvSpPr>
        <p:spPr>
          <a:xfrm>
            <a:off x="6425191" y="996763"/>
            <a:ext cx="5211740" cy="3186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COVID EIDL Increase &gt;$500K</a:t>
            </a:r>
          </a:p>
        </p:txBody>
      </p:sp>
      <p:sp>
        <p:nvSpPr>
          <p:cNvPr id="21" name="TextBox 20">
            <a:extLst>
              <a:ext uri="{FF2B5EF4-FFF2-40B4-BE49-F238E27FC236}">
                <a16:creationId xmlns:a16="http://schemas.microsoft.com/office/drawing/2014/main" id="{546375EC-9E00-4629-A6A5-B8B1B471ED7D}"/>
              </a:ext>
            </a:extLst>
          </p:cNvPr>
          <p:cNvSpPr txBox="1"/>
          <p:nvPr/>
        </p:nvSpPr>
        <p:spPr>
          <a:xfrm>
            <a:off x="6425188" y="1319775"/>
            <a:ext cx="5413952" cy="923330"/>
          </a:xfrm>
          <a:prstGeom prst="rect">
            <a:avLst/>
          </a:prstGeom>
          <a:noFill/>
        </p:spPr>
        <p:txBody>
          <a:bodyPr wrap="square" rtlCol="0">
            <a:spAutoFit/>
          </a:bodyPr>
          <a:lstStyle/>
          <a:p>
            <a:r>
              <a:rPr lang="en-US" dirty="0"/>
              <a:t>For an applicant that has already received COVID EIDL funds and is eligible to increase their loan to &gt;$500K, they can apply following the below steps</a:t>
            </a:r>
          </a:p>
        </p:txBody>
      </p:sp>
      <p:sp>
        <p:nvSpPr>
          <p:cNvPr id="22" name="TextBox 21">
            <a:extLst>
              <a:ext uri="{FF2B5EF4-FFF2-40B4-BE49-F238E27FC236}">
                <a16:creationId xmlns:a16="http://schemas.microsoft.com/office/drawing/2014/main" id="{9EE99263-9E15-4932-BB67-D094DDD9D452}"/>
              </a:ext>
            </a:extLst>
          </p:cNvPr>
          <p:cNvSpPr txBox="1"/>
          <p:nvPr/>
        </p:nvSpPr>
        <p:spPr>
          <a:xfrm>
            <a:off x="391780" y="2407901"/>
            <a:ext cx="5413952" cy="1908215"/>
          </a:xfrm>
          <a:prstGeom prst="rect">
            <a:avLst/>
          </a:prstGeom>
          <a:noFill/>
        </p:spPr>
        <p:txBody>
          <a:bodyPr wrap="square" rtlCol="0">
            <a:spAutoFit/>
          </a:bodyPr>
          <a:lstStyle/>
          <a:p>
            <a:pPr marL="342900" indent="-342900">
              <a:buAutoNum type="arabicPeriod"/>
            </a:pPr>
            <a:r>
              <a:rPr lang="en-US" dirty="0"/>
              <a:t>Verify eligibility requirements met via FAQs</a:t>
            </a:r>
          </a:p>
          <a:p>
            <a:pPr marL="342900" indent="-342900">
              <a:buAutoNum type="arabicPeriod"/>
            </a:pPr>
            <a:r>
              <a:rPr lang="en-US" dirty="0"/>
              <a:t>Complete EIDL Intake Form via sba.gov/eidl</a:t>
            </a:r>
          </a:p>
          <a:p>
            <a:pPr marL="342900" indent="-342900">
              <a:buAutoNum type="arabicPeriod"/>
            </a:pPr>
            <a:r>
              <a:rPr lang="en-US" dirty="0"/>
              <a:t>Sign up for and complete application via SBA portal</a:t>
            </a:r>
          </a:p>
          <a:p>
            <a:pPr marL="342900" indent="-342900">
              <a:buAutoNum type="arabicPeriod"/>
            </a:pPr>
            <a:r>
              <a:rPr lang="en-US" dirty="0"/>
              <a:t>Receive decision within three weeks</a:t>
            </a:r>
          </a:p>
          <a:p>
            <a:pPr marL="342900" indent="-342900">
              <a:buAutoNum type="arabicPeriod"/>
            </a:pPr>
            <a:r>
              <a:rPr lang="en-US" dirty="0"/>
              <a:t>If approved, follow adjacent steps for a COVID EIDL increase for &gt;$500K funds</a:t>
            </a:r>
          </a:p>
          <a:p>
            <a:pPr marL="342900" indent="-342900">
              <a:buAutoNum type="arabicPeriod"/>
            </a:pPr>
            <a:endParaRPr lang="en-US" sz="1000" dirty="0"/>
          </a:p>
        </p:txBody>
      </p:sp>
      <p:sp>
        <p:nvSpPr>
          <p:cNvPr id="23" name="TextBox 22">
            <a:extLst>
              <a:ext uri="{FF2B5EF4-FFF2-40B4-BE49-F238E27FC236}">
                <a16:creationId xmlns:a16="http://schemas.microsoft.com/office/drawing/2014/main" id="{35FCDC2E-42E5-4D4E-B271-F344E0FABF5D}"/>
              </a:ext>
            </a:extLst>
          </p:cNvPr>
          <p:cNvSpPr txBox="1"/>
          <p:nvPr/>
        </p:nvSpPr>
        <p:spPr>
          <a:xfrm>
            <a:off x="6491932" y="2472081"/>
            <a:ext cx="5147492" cy="1908215"/>
          </a:xfrm>
          <a:prstGeom prst="rect">
            <a:avLst/>
          </a:prstGeom>
          <a:noFill/>
        </p:spPr>
        <p:txBody>
          <a:bodyPr wrap="square" rtlCol="0">
            <a:spAutoFit/>
          </a:bodyPr>
          <a:lstStyle/>
          <a:p>
            <a:pPr marL="342900" indent="-342900">
              <a:buAutoNum type="arabicPeriod"/>
            </a:pPr>
            <a:r>
              <a:rPr lang="en-US" dirty="0"/>
              <a:t>Verify initial and additional eligibility requirements met via FAQs</a:t>
            </a:r>
          </a:p>
          <a:p>
            <a:pPr marL="342900" indent="-342900">
              <a:buAutoNum type="arabicPeriod"/>
            </a:pPr>
            <a:r>
              <a:rPr lang="en-US" dirty="0"/>
              <a:t>Log into account on SBA portal </a:t>
            </a:r>
            <a:r>
              <a:rPr lang="en-US" b="1" dirty="0"/>
              <a:t>(do not apply for another loan</a:t>
            </a:r>
            <a:r>
              <a:rPr lang="en-US" dirty="0"/>
              <a:t>) to submit loan modification</a:t>
            </a:r>
          </a:p>
          <a:p>
            <a:pPr marL="342900" indent="-342900">
              <a:buAutoNum type="arabicPeriod"/>
            </a:pPr>
            <a:r>
              <a:rPr lang="en-US" dirty="0"/>
              <a:t>Receive decision after October 8</a:t>
            </a:r>
            <a:r>
              <a:rPr lang="en-US" baseline="30000" dirty="0"/>
              <a:t>th</a:t>
            </a:r>
            <a:r>
              <a:rPr lang="en-US" dirty="0"/>
              <a:t> or within 1.5 months of application submission</a:t>
            </a:r>
          </a:p>
          <a:p>
            <a:pPr marL="342900" indent="-342900">
              <a:buAutoNum type="arabicPeriod"/>
            </a:pPr>
            <a:endParaRPr lang="en-US" sz="1000" dirty="0"/>
          </a:p>
        </p:txBody>
      </p:sp>
      <p:sp>
        <p:nvSpPr>
          <p:cNvPr id="24" name="Rectangle 23">
            <a:extLst>
              <a:ext uri="{FF2B5EF4-FFF2-40B4-BE49-F238E27FC236}">
                <a16:creationId xmlns:a16="http://schemas.microsoft.com/office/drawing/2014/main" id="{41F0921A-F91D-44DA-86E4-2ED4E132F4EA}"/>
              </a:ext>
            </a:extLst>
          </p:cNvPr>
          <p:cNvSpPr/>
          <p:nvPr/>
        </p:nvSpPr>
        <p:spPr>
          <a:xfrm>
            <a:off x="391780" y="4538948"/>
            <a:ext cx="5499298" cy="318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Apply for &gt;$500K Immediately</a:t>
            </a:r>
          </a:p>
        </p:txBody>
      </p:sp>
      <p:sp>
        <p:nvSpPr>
          <p:cNvPr id="25" name="TextBox 24">
            <a:extLst>
              <a:ext uri="{FF2B5EF4-FFF2-40B4-BE49-F238E27FC236}">
                <a16:creationId xmlns:a16="http://schemas.microsoft.com/office/drawing/2014/main" id="{6A03ABED-0575-4F36-BEE8-3DF53F8A6DE4}"/>
              </a:ext>
            </a:extLst>
          </p:cNvPr>
          <p:cNvSpPr txBox="1"/>
          <p:nvPr/>
        </p:nvSpPr>
        <p:spPr>
          <a:xfrm>
            <a:off x="391779" y="4911874"/>
            <a:ext cx="5499297" cy="1569660"/>
          </a:xfrm>
          <a:prstGeom prst="rect">
            <a:avLst/>
          </a:prstGeom>
          <a:noFill/>
        </p:spPr>
        <p:txBody>
          <a:bodyPr wrap="square" rtlCol="0">
            <a:spAutoFit/>
          </a:bodyPr>
          <a:lstStyle/>
          <a:p>
            <a:pPr marL="342900" indent="-342900">
              <a:buAutoNum type="arabicPeriod"/>
            </a:pPr>
            <a:r>
              <a:rPr lang="en-US" dirty="0"/>
              <a:t>Verify initial and additional eligibility requirements met via FAQs</a:t>
            </a:r>
          </a:p>
          <a:p>
            <a:pPr marL="342900" indent="-342900">
              <a:buAutoNum type="arabicPeriod"/>
            </a:pPr>
            <a:r>
              <a:rPr lang="en-US" sz="1600" dirty="0"/>
              <a:t>Complete EIDL Intake Form via sba.gov/eidl</a:t>
            </a:r>
          </a:p>
          <a:p>
            <a:pPr marL="342900" indent="-342900">
              <a:buAutoNum type="arabicPeriod"/>
            </a:pPr>
            <a:r>
              <a:rPr lang="en-US" sz="1600" dirty="0"/>
              <a:t>Sign up for and complete application via SBA portal</a:t>
            </a:r>
          </a:p>
          <a:p>
            <a:pPr marL="342900" indent="-342900">
              <a:buAutoNum type="arabicPeriod"/>
            </a:pPr>
            <a:endParaRPr lang="en-US" sz="1000" dirty="0"/>
          </a:p>
          <a:p>
            <a:pPr marL="342900" indent="-342900">
              <a:buAutoNum type="arabicPeriod"/>
            </a:pPr>
            <a:endParaRPr lang="en-US" dirty="0"/>
          </a:p>
        </p:txBody>
      </p:sp>
    </p:spTree>
    <p:extLst>
      <p:ext uri="{BB962C8B-B14F-4D97-AF65-F5344CB8AC3E}">
        <p14:creationId xmlns:p14="http://schemas.microsoft.com/office/powerpoint/2010/main" val="141261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3158" y="490855"/>
            <a:ext cx="9576094" cy="505908"/>
          </a:xfrm>
          <a:prstGeom prst="rect">
            <a:avLst/>
          </a:prstGeom>
        </p:spPr>
        <p:txBody>
          <a:bodyPr vert="horz" wrap="square" lIns="0" tIns="13335" rIns="0" bIns="0" rtlCol="0">
            <a:spAutoFit/>
          </a:bodyPr>
          <a:lstStyle/>
          <a:p>
            <a:pPr marL="12700">
              <a:lnSpc>
                <a:spcPct val="100000"/>
              </a:lnSpc>
              <a:spcBef>
                <a:spcPts val="105"/>
              </a:spcBef>
            </a:pPr>
            <a:r>
              <a:rPr lang="en-US" sz="3200" spc="70" dirty="0"/>
              <a:t>Application Details</a:t>
            </a:r>
            <a:endParaRPr sz="3200" dirty="0"/>
          </a:p>
        </p:txBody>
      </p:sp>
      <p:sp>
        <p:nvSpPr>
          <p:cNvPr id="3" name="object 3"/>
          <p:cNvSpPr txBox="1"/>
          <p:nvPr/>
        </p:nvSpPr>
        <p:spPr>
          <a:xfrm>
            <a:off x="10779252" y="6327233"/>
            <a:ext cx="852169" cy="207010"/>
          </a:xfrm>
          <a:prstGeom prst="rect">
            <a:avLst/>
          </a:prstGeom>
        </p:spPr>
        <p:txBody>
          <a:bodyPr vert="horz" wrap="square" lIns="0" tIns="0" rIns="0" bIns="0" rtlCol="0">
            <a:spAutoFit/>
          </a:bodyPr>
          <a:lstStyle/>
          <a:p>
            <a:pPr>
              <a:lnSpc>
                <a:spcPts val="1535"/>
              </a:lnSpc>
            </a:pPr>
            <a:r>
              <a:rPr sz="1300" b="1" spc="5" dirty="0">
                <a:solidFill>
                  <a:srgbClr val="002D6C"/>
                </a:solidFill>
                <a:latin typeface="Calibri"/>
                <a:cs typeface="Calibri"/>
              </a:rPr>
              <a:t>S</a:t>
            </a:r>
            <a:r>
              <a:rPr sz="1300" b="1" spc="-45" dirty="0">
                <a:solidFill>
                  <a:srgbClr val="002D6C"/>
                </a:solidFill>
                <a:latin typeface="Calibri"/>
                <a:cs typeface="Calibri"/>
              </a:rPr>
              <a:t>B</a:t>
            </a:r>
            <a:r>
              <a:rPr sz="1300" b="1" spc="-145" dirty="0">
                <a:solidFill>
                  <a:srgbClr val="002D6C"/>
                </a:solidFill>
                <a:latin typeface="Calibri"/>
                <a:cs typeface="Calibri"/>
              </a:rPr>
              <a:t>A</a:t>
            </a:r>
            <a:r>
              <a:rPr sz="1300" b="1" spc="-65" dirty="0">
                <a:solidFill>
                  <a:srgbClr val="002D6C"/>
                </a:solidFill>
                <a:latin typeface="Calibri"/>
                <a:cs typeface="Calibri"/>
              </a:rPr>
              <a:t>.</a:t>
            </a:r>
            <a:r>
              <a:rPr sz="1300" b="1" spc="-20" dirty="0">
                <a:solidFill>
                  <a:srgbClr val="002D6C"/>
                </a:solidFill>
                <a:latin typeface="Calibri"/>
                <a:cs typeface="Calibri"/>
              </a:rPr>
              <a:t>g</a:t>
            </a:r>
            <a:r>
              <a:rPr sz="1300" b="1" spc="-80" dirty="0">
                <a:solidFill>
                  <a:srgbClr val="002D6C"/>
                </a:solidFill>
                <a:latin typeface="Calibri"/>
                <a:cs typeface="Calibri"/>
              </a:rPr>
              <a:t>o</a:t>
            </a:r>
            <a:r>
              <a:rPr sz="1300" b="1" spc="-45" dirty="0">
                <a:solidFill>
                  <a:srgbClr val="002D6C"/>
                </a:solidFill>
                <a:latin typeface="Calibri"/>
                <a:cs typeface="Calibri"/>
              </a:rPr>
              <a:t>v</a:t>
            </a:r>
            <a:r>
              <a:rPr sz="1300" b="1" spc="-215" dirty="0">
                <a:solidFill>
                  <a:srgbClr val="002D6C"/>
                </a:solidFill>
                <a:latin typeface="Calibri"/>
                <a:cs typeface="Calibri"/>
              </a:rPr>
              <a:t>/</a:t>
            </a:r>
            <a:r>
              <a:rPr sz="1300" b="1" spc="-25" dirty="0">
                <a:solidFill>
                  <a:srgbClr val="002D6C"/>
                </a:solidFill>
                <a:latin typeface="Calibri"/>
                <a:cs typeface="Calibri"/>
              </a:rPr>
              <a:t>E</a:t>
            </a:r>
            <a:r>
              <a:rPr sz="1300" b="1" spc="-55" dirty="0">
                <a:solidFill>
                  <a:srgbClr val="002D6C"/>
                </a:solidFill>
                <a:latin typeface="Calibri"/>
                <a:cs typeface="Calibri"/>
              </a:rPr>
              <a:t>I</a:t>
            </a:r>
            <a:r>
              <a:rPr sz="1300" b="1" spc="-95" dirty="0">
                <a:solidFill>
                  <a:srgbClr val="002D6C"/>
                </a:solidFill>
                <a:latin typeface="Calibri"/>
                <a:cs typeface="Calibri"/>
              </a:rPr>
              <a:t>D</a:t>
            </a:r>
            <a:r>
              <a:rPr sz="1300" b="1" spc="120" dirty="0">
                <a:solidFill>
                  <a:srgbClr val="002D6C"/>
                </a:solidFill>
                <a:latin typeface="Calibri"/>
                <a:cs typeface="Calibri"/>
              </a:rPr>
              <a:t>L</a:t>
            </a:r>
            <a:endParaRPr sz="1300" dirty="0">
              <a:latin typeface="Calibri"/>
              <a:cs typeface="Calibri"/>
            </a:endParaRPr>
          </a:p>
        </p:txBody>
      </p:sp>
      <p:sp>
        <p:nvSpPr>
          <p:cNvPr id="4" name="object 4"/>
          <p:cNvSpPr/>
          <p:nvPr/>
        </p:nvSpPr>
        <p:spPr>
          <a:xfrm>
            <a:off x="10367771" y="6297167"/>
            <a:ext cx="1485900" cy="222885"/>
          </a:xfrm>
          <a:custGeom>
            <a:avLst/>
            <a:gdLst/>
            <a:ahLst/>
            <a:cxnLst/>
            <a:rect l="l" t="t" r="r" b="b"/>
            <a:pathLst>
              <a:path w="1485900" h="222884">
                <a:moveTo>
                  <a:pt x="1485900" y="0"/>
                </a:moveTo>
                <a:lnTo>
                  <a:pt x="0" y="0"/>
                </a:lnTo>
                <a:lnTo>
                  <a:pt x="0" y="222503"/>
                </a:lnTo>
                <a:lnTo>
                  <a:pt x="1485900" y="222503"/>
                </a:lnTo>
                <a:lnTo>
                  <a:pt x="1485900" y="0"/>
                </a:lnTo>
                <a:close/>
              </a:path>
            </a:pathLst>
          </a:custGeom>
          <a:solidFill>
            <a:srgbClr val="FFFFFF"/>
          </a:solidFill>
        </p:spPr>
        <p:txBody>
          <a:bodyPr wrap="square" lIns="0" tIns="0" rIns="0" bIns="0" rtlCol="0"/>
          <a:lstStyle/>
          <a:p>
            <a:endParaRPr/>
          </a:p>
        </p:txBody>
      </p:sp>
      <p:graphicFrame>
        <p:nvGraphicFramePr>
          <p:cNvPr id="5" name="Table 5">
            <a:extLst>
              <a:ext uri="{FF2B5EF4-FFF2-40B4-BE49-F238E27FC236}">
                <a16:creationId xmlns:a16="http://schemas.microsoft.com/office/drawing/2014/main" id="{4717C5D0-1AFF-4C08-89E5-6665067EC140}"/>
              </a:ext>
            </a:extLst>
          </p:cNvPr>
          <p:cNvGraphicFramePr>
            <a:graphicFrameLocks noGrp="1"/>
          </p:cNvGraphicFramePr>
          <p:nvPr>
            <p:extLst>
              <p:ext uri="{D42A27DB-BD31-4B8C-83A1-F6EECF244321}">
                <p14:modId xmlns:p14="http://schemas.microsoft.com/office/powerpoint/2010/main" val="3376814230"/>
              </p:ext>
            </p:extLst>
          </p:nvPr>
        </p:nvGraphicFramePr>
        <p:xfrm>
          <a:off x="1927205" y="1823420"/>
          <a:ext cx="8128000" cy="2291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73996239"/>
                    </a:ext>
                  </a:extLst>
                </a:gridCol>
                <a:gridCol w="4064000">
                  <a:extLst>
                    <a:ext uri="{9D8B030D-6E8A-4147-A177-3AD203B41FA5}">
                      <a16:colId xmlns:a16="http://schemas.microsoft.com/office/drawing/2014/main" val="544518311"/>
                    </a:ext>
                  </a:extLst>
                </a:gridCol>
              </a:tblGrid>
              <a:tr h="370840">
                <a:tc>
                  <a:txBody>
                    <a:bodyPr/>
                    <a:lstStyle/>
                    <a:p>
                      <a:r>
                        <a:rPr lang="en-US" dirty="0"/>
                        <a:t>Scenario</a:t>
                      </a:r>
                    </a:p>
                  </a:txBody>
                  <a:tcPr/>
                </a:tc>
                <a:tc>
                  <a:txBody>
                    <a:bodyPr/>
                    <a:lstStyle/>
                    <a:p>
                      <a:pPr algn="ctr"/>
                      <a:r>
                        <a:rPr lang="en-US" dirty="0"/>
                        <a:t>Timeline</a:t>
                      </a:r>
                    </a:p>
                  </a:txBody>
                  <a:tcPr/>
                </a:tc>
                <a:extLst>
                  <a:ext uri="{0D108BD9-81ED-4DB2-BD59-A6C34878D82A}">
                    <a16:rowId xmlns:a16="http://schemas.microsoft.com/office/drawing/2014/main" val="857243407"/>
                  </a:ext>
                </a:extLst>
              </a:tr>
              <a:tr h="370840">
                <a:tc>
                  <a:txBody>
                    <a:bodyPr/>
                    <a:lstStyle/>
                    <a:p>
                      <a:r>
                        <a:rPr lang="en-US" dirty="0"/>
                        <a:t>COVID EIDL Application for any funds &lt;$500K</a:t>
                      </a:r>
                    </a:p>
                  </a:txBody>
                  <a:tcPr/>
                </a:tc>
                <a:tc>
                  <a:txBody>
                    <a:bodyPr/>
                    <a:lstStyle/>
                    <a:p>
                      <a:pPr algn="ctr"/>
                      <a:r>
                        <a:rPr lang="en-US" dirty="0"/>
                        <a:t>3 Weeks </a:t>
                      </a:r>
                    </a:p>
                  </a:txBody>
                  <a:tcPr/>
                </a:tc>
                <a:extLst>
                  <a:ext uri="{0D108BD9-81ED-4DB2-BD59-A6C34878D82A}">
                    <a16:rowId xmlns:a16="http://schemas.microsoft.com/office/drawing/2014/main" val="2336436265"/>
                  </a:ext>
                </a:extLst>
              </a:tr>
              <a:tr h="370840">
                <a:tc>
                  <a:txBody>
                    <a:bodyPr/>
                    <a:lstStyle/>
                    <a:p>
                      <a:r>
                        <a:rPr lang="en-US" dirty="0"/>
                        <a:t>COVID EIDL Application for any funds &gt;$500K</a:t>
                      </a:r>
                    </a:p>
                  </a:txBody>
                  <a:tcPr/>
                </a:tc>
                <a:tc>
                  <a:txBody>
                    <a:bodyPr/>
                    <a:lstStyle/>
                    <a:p>
                      <a:pPr algn="ctr"/>
                      <a:r>
                        <a:rPr lang="en-US" dirty="0"/>
                        <a:t>6 Weeks</a:t>
                      </a:r>
                    </a:p>
                  </a:txBody>
                  <a:tcPr/>
                </a:tc>
                <a:extLst>
                  <a:ext uri="{0D108BD9-81ED-4DB2-BD59-A6C34878D82A}">
                    <a16:rowId xmlns:a16="http://schemas.microsoft.com/office/drawing/2014/main" val="3426105879"/>
                  </a:ext>
                </a:extLst>
              </a:tr>
              <a:tr h="370840">
                <a:tc>
                  <a:txBody>
                    <a:bodyPr/>
                    <a:lstStyle/>
                    <a:p>
                      <a:r>
                        <a:rPr lang="en-US" dirty="0"/>
                        <a:t>COVID EIDL Application for &lt;$500K and then an increase for &gt;$500K Funds</a:t>
                      </a:r>
                    </a:p>
                  </a:txBody>
                  <a:tcPr/>
                </a:tc>
                <a:tc>
                  <a:txBody>
                    <a:bodyPr/>
                    <a:lstStyle/>
                    <a:p>
                      <a:pPr algn="ctr"/>
                      <a:r>
                        <a:rPr lang="en-US" dirty="0"/>
                        <a:t>3 Weeks + 6 Weeks = 9 Weeks</a:t>
                      </a:r>
                    </a:p>
                  </a:txBody>
                  <a:tcPr/>
                </a:tc>
                <a:extLst>
                  <a:ext uri="{0D108BD9-81ED-4DB2-BD59-A6C34878D82A}">
                    <a16:rowId xmlns:a16="http://schemas.microsoft.com/office/drawing/2014/main" val="2296155949"/>
                  </a:ext>
                </a:extLst>
              </a:tr>
            </a:tbl>
          </a:graphicData>
        </a:graphic>
      </p:graphicFrame>
      <p:sp>
        <p:nvSpPr>
          <p:cNvPr id="15" name="TextBox 14">
            <a:extLst>
              <a:ext uri="{FF2B5EF4-FFF2-40B4-BE49-F238E27FC236}">
                <a16:creationId xmlns:a16="http://schemas.microsoft.com/office/drawing/2014/main" id="{A33A42F7-CE90-417E-B466-D82E5A9E2128}"/>
              </a:ext>
            </a:extLst>
          </p:cNvPr>
          <p:cNvSpPr txBox="1"/>
          <p:nvPr/>
        </p:nvSpPr>
        <p:spPr>
          <a:xfrm>
            <a:off x="641350" y="996763"/>
            <a:ext cx="10909300" cy="646331"/>
          </a:xfrm>
          <a:prstGeom prst="rect">
            <a:avLst/>
          </a:prstGeom>
          <a:noFill/>
        </p:spPr>
        <p:txBody>
          <a:bodyPr wrap="square" rtlCol="0">
            <a:spAutoFit/>
          </a:bodyPr>
          <a:lstStyle/>
          <a:p>
            <a:r>
              <a:rPr lang="en-US" dirty="0"/>
              <a:t>The below timelines assume the applicant responds quickly to the SBA for any information requests and in completing each step of the process. </a:t>
            </a:r>
          </a:p>
        </p:txBody>
      </p:sp>
      <p:sp>
        <p:nvSpPr>
          <p:cNvPr id="16" name="TextBox 15">
            <a:extLst>
              <a:ext uri="{FF2B5EF4-FFF2-40B4-BE49-F238E27FC236}">
                <a16:creationId xmlns:a16="http://schemas.microsoft.com/office/drawing/2014/main" id="{A7C2CEA5-80F7-4E07-A922-D6E16658E801}"/>
              </a:ext>
            </a:extLst>
          </p:cNvPr>
          <p:cNvSpPr txBox="1"/>
          <p:nvPr/>
        </p:nvSpPr>
        <p:spPr>
          <a:xfrm>
            <a:off x="478623" y="5074178"/>
            <a:ext cx="5835343" cy="923330"/>
          </a:xfrm>
          <a:prstGeom prst="rect">
            <a:avLst/>
          </a:prstGeom>
          <a:noFill/>
        </p:spPr>
        <p:txBody>
          <a:bodyPr wrap="square">
            <a:spAutoFit/>
          </a:bodyPr>
          <a:lstStyle/>
          <a:p>
            <a:r>
              <a:rPr lang="en-US" dirty="0"/>
              <a:t>Standard document requirements</a:t>
            </a:r>
          </a:p>
          <a:p>
            <a:pPr marL="342900" indent="-342900">
              <a:buFont typeface="Arial" panose="020B0604020202020204" pitchFamily="34" charset="0"/>
              <a:buChar char="•"/>
            </a:pPr>
            <a:r>
              <a:rPr lang="en-US" dirty="0"/>
              <a:t>Federal Income Taxes</a:t>
            </a:r>
          </a:p>
          <a:p>
            <a:pPr marL="342900" indent="-342900">
              <a:buFont typeface="Arial" panose="020B0604020202020204" pitchFamily="34" charset="0"/>
              <a:buChar char="•"/>
            </a:pPr>
            <a:r>
              <a:rPr lang="en-US" dirty="0"/>
              <a:t>IRS Form 4506-T</a:t>
            </a:r>
          </a:p>
        </p:txBody>
      </p:sp>
      <p:sp>
        <p:nvSpPr>
          <p:cNvPr id="17" name="Rectangle 16">
            <a:extLst>
              <a:ext uri="{FF2B5EF4-FFF2-40B4-BE49-F238E27FC236}">
                <a16:creationId xmlns:a16="http://schemas.microsoft.com/office/drawing/2014/main" id="{AFB11B72-9F8D-41B0-91F3-DA5CF9C2037C}"/>
              </a:ext>
            </a:extLst>
          </p:cNvPr>
          <p:cNvSpPr/>
          <p:nvPr/>
        </p:nvSpPr>
        <p:spPr>
          <a:xfrm>
            <a:off x="533559" y="4416627"/>
            <a:ext cx="11320111" cy="325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Required Documents</a:t>
            </a:r>
          </a:p>
        </p:txBody>
      </p:sp>
      <p:sp>
        <p:nvSpPr>
          <p:cNvPr id="19" name="TextBox 18">
            <a:extLst>
              <a:ext uri="{FF2B5EF4-FFF2-40B4-BE49-F238E27FC236}">
                <a16:creationId xmlns:a16="http://schemas.microsoft.com/office/drawing/2014/main" id="{122C158F-C517-449B-A8D0-B1176FF6034F}"/>
              </a:ext>
            </a:extLst>
          </p:cNvPr>
          <p:cNvSpPr txBox="1"/>
          <p:nvPr/>
        </p:nvSpPr>
        <p:spPr>
          <a:xfrm>
            <a:off x="6356657" y="5074178"/>
            <a:ext cx="5835343" cy="1477328"/>
          </a:xfrm>
          <a:prstGeom prst="rect">
            <a:avLst/>
          </a:prstGeom>
          <a:noFill/>
        </p:spPr>
        <p:txBody>
          <a:bodyPr wrap="square">
            <a:spAutoFit/>
          </a:bodyPr>
          <a:lstStyle/>
          <a:p>
            <a:r>
              <a:rPr lang="en-US" dirty="0"/>
              <a:t>Additional Documents for &gt;$500K</a:t>
            </a:r>
          </a:p>
          <a:p>
            <a:pPr marL="342900" indent="-342900">
              <a:buFont typeface="Arial" panose="020B0604020202020204" pitchFamily="34" charset="0"/>
              <a:buChar char="•"/>
            </a:pPr>
            <a:r>
              <a:rPr lang="en-US" dirty="0"/>
              <a:t>ODA Form P-022 – Standard Resolution</a:t>
            </a:r>
          </a:p>
          <a:p>
            <a:pPr marL="342900" indent="-342900">
              <a:buFont typeface="Arial" panose="020B0604020202020204" pitchFamily="34" charset="0"/>
              <a:buChar char="•"/>
            </a:pPr>
            <a:r>
              <a:rPr lang="en-US" dirty="0"/>
              <a:t>SBA Form 2202 – Schedule of Liabilities</a:t>
            </a:r>
          </a:p>
          <a:p>
            <a:pPr marL="342900" indent="-342900">
              <a:buFont typeface="Arial" panose="020B0604020202020204" pitchFamily="34" charset="0"/>
              <a:buChar char="•"/>
            </a:pPr>
            <a:r>
              <a:rPr lang="en-US" dirty="0"/>
              <a:t>List of Real Estate Owned</a:t>
            </a:r>
          </a:p>
          <a:p>
            <a:pPr marL="342900" indent="-342900">
              <a:buFont typeface="Arial" panose="020B0604020202020204" pitchFamily="34" charset="0"/>
              <a:buChar char="•"/>
            </a:pPr>
            <a:r>
              <a:rPr lang="en-US" dirty="0"/>
              <a:t>SBA Form 413 – Personal Financial Statement</a:t>
            </a:r>
          </a:p>
        </p:txBody>
      </p:sp>
      <p:sp>
        <p:nvSpPr>
          <p:cNvPr id="26" name="TextBox 25">
            <a:extLst>
              <a:ext uri="{FF2B5EF4-FFF2-40B4-BE49-F238E27FC236}">
                <a16:creationId xmlns:a16="http://schemas.microsoft.com/office/drawing/2014/main" id="{10993C2A-E804-4B2D-A93B-C2073E0DE588}"/>
              </a:ext>
            </a:extLst>
          </p:cNvPr>
          <p:cNvSpPr txBox="1"/>
          <p:nvPr/>
        </p:nvSpPr>
        <p:spPr>
          <a:xfrm>
            <a:off x="478622" y="4734507"/>
            <a:ext cx="11375048" cy="369332"/>
          </a:xfrm>
          <a:prstGeom prst="rect">
            <a:avLst/>
          </a:prstGeom>
          <a:noFill/>
        </p:spPr>
        <p:txBody>
          <a:bodyPr wrap="square">
            <a:spAutoFit/>
          </a:bodyPr>
          <a:lstStyle/>
          <a:p>
            <a:r>
              <a:rPr lang="en-US" dirty="0"/>
              <a:t>For loan modification applications, it is possible they will not need to submit standard documents again</a:t>
            </a:r>
          </a:p>
        </p:txBody>
      </p:sp>
    </p:spTree>
    <p:extLst>
      <p:ext uri="{BB962C8B-B14F-4D97-AF65-F5344CB8AC3E}">
        <p14:creationId xmlns:p14="http://schemas.microsoft.com/office/powerpoint/2010/main" val="10747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3158" y="490855"/>
            <a:ext cx="9576094" cy="505908"/>
          </a:xfrm>
          <a:prstGeom prst="rect">
            <a:avLst/>
          </a:prstGeom>
        </p:spPr>
        <p:txBody>
          <a:bodyPr vert="horz" wrap="square" lIns="0" tIns="13335" rIns="0" bIns="0" rtlCol="0">
            <a:spAutoFit/>
          </a:bodyPr>
          <a:lstStyle/>
          <a:p>
            <a:pPr marL="12700">
              <a:lnSpc>
                <a:spcPct val="100000"/>
              </a:lnSpc>
              <a:spcBef>
                <a:spcPts val="105"/>
              </a:spcBef>
            </a:pPr>
            <a:r>
              <a:rPr lang="en-US" sz="3200" spc="70" dirty="0"/>
              <a:t>Application Resources</a:t>
            </a:r>
            <a:endParaRPr sz="3200" dirty="0"/>
          </a:p>
        </p:txBody>
      </p:sp>
      <p:sp>
        <p:nvSpPr>
          <p:cNvPr id="3" name="object 3"/>
          <p:cNvSpPr txBox="1"/>
          <p:nvPr/>
        </p:nvSpPr>
        <p:spPr>
          <a:xfrm>
            <a:off x="10779252" y="6327233"/>
            <a:ext cx="852169" cy="207010"/>
          </a:xfrm>
          <a:prstGeom prst="rect">
            <a:avLst/>
          </a:prstGeom>
        </p:spPr>
        <p:txBody>
          <a:bodyPr vert="horz" wrap="square" lIns="0" tIns="0" rIns="0" bIns="0" rtlCol="0">
            <a:spAutoFit/>
          </a:bodyPr>
          <a:lstStyle/>
          <a:p>
            <a:pPr>
              <a:lnSpc>
                <a:spcPts val="1535"/>
              </a:lnSpc>
            </a:pPr>
            <a:r>
              <a:rPr sz="1300" b="1" spc="5" dirty="0">
                <a:solidFill>
                  <a:srgbClr val="002D6C"/>
                </a:solidFill>
                <a:latin typeface="Calibri"/>
                <a:cs typeface="Calibri"/>
              </a:rPr>
              <a:t>S</a:t>
            </a:r>
            <a:r>
              <a:rPr sz="1300" b="1" spc="-45" dirty="0">
                <a:solidFill>
                  <a:srgbClr val="002D6C"/>
                </a:solidFill>
                <a:latin typeface="Calibri"/>
                <a:cs typeface="Calibri"/>
              </a:rPr>
              <a:t>B</a:t>
            </a:r>
            <a:r>
              <a:rPr sz="1300" b="1" spc="-145" dirty="0">
                <a:solidFill>
                  <a:srgbClr val="002D6C"/>
                </a:solidFill>
                <a:latin typeface="Calibri"/>
                <a:cs typeface="Calibri"/>
              </a:rPr>
              <a:t>A</a:t>
            </a:r>
            <a:r>
              <a:rPr sz="1300" b="1" spc="-65" dirty="0">
                <a:solidFill>
                  <a:srgbClr val="002D6C"/>
                </a:solidFill>
                <a:latin typeface="Calibri"/>
                <a:cs typeface="Calibri"/>
              </a:rPr>
              <a:t>.</a:t>
            </a:r>
            <a:r>
              <a:rPr sz="1300" b="1" spc="-20" dirty="0">
                <a:solidFill>
                  <a:srgbClr val="002D6C"/>
                </a:solidFill>
                <a:latin typeface="Calibri"/>
                <a:cs typeface="Calibri"/>
              </a:rPr>
              <a:t>g</a:t>
            </a:r>
            <a:r>
              <a:rPr sz="1300" b="1" spc="-80" dirty="0">
                <a:solidFill>
                  <a:srgbClr val="002D6C"/>
                </a:solidFill>
                <a:latin typeface="Calibri"/>
                <a:cs typeface="Calibri"/>
              </a:rPr>
              <a:t>o</a:t>
            </a:r>
            <a:r>
              <a:rPr sz="1300" b="1" spc="-45" dirty="0">
                <a:solidFill>
                  <a:srgbClr val="002D6C"/>
                </a:solidFill>
                <a:latin typeface="Calibri"/>
                <a:cs typeface="Calibri"/>
              </a:rPr>
              <a:t>v</a:t>
            </a:r>
            <a:r>
              <a:rPr sz="1300" b="1" spc="-215" dirty="0">
                <a:solidFill>
                  <a:srgbClr val="002D6C"/>
                </a:solidFill>
                <a:latin typeface="Calibri"/>
                <a:cs typeface="Calibri"/>
              </a:rPr>
              <a:t>/</a:t>
            </a:r>
            <a:r>
              <a:rPr sz="1300" b="1" spc="-25" dirty="0">
                <a:solidFill>
                  <a:srgbClr val="002D6C"/>
                </a:solidFill>
                <a:latin typeface="Calibri"/>
                <a:cs typeface="Calibri"/>
              </a:rPr>
              <a:t>E</a:t>
            </a:r>
            <a:r>
              <a:rPr sz="1300" b="1" spc="-55" dirty="0">
                <a:solidFill>
                  <a:srgbClr val="002D6C"/>
                </a:solidFill>
                <a:latin typeface="Calibri"/>
                <a:cs typeface="Calibri"/>
              </a:rPr>
              <a:t>I</a:t>
            </a:r>
            <a:r>
              <a:rPr sz="1300" b="1" spc="-95" dirty="0">
                <a:solidFill>
                  <a:srgbClr val="002D6C"/>
                </a:solidFill>
                <a:latin typeface="Calibri"/>
                <a:cs typeface="Calibri"/>
              </a:rPr>
              <a:t>D</a:t>
            </a:r>
            <a:r>
              <a:rPr sz="1300" b="1" spc="120" dirty="0">
                <a:solidFill>
                  <a:srgbClr val="002D6C"/>
                </a:solidFill>
                <a:latin typeface="Calibri"/>
                <a:cs typeface="Calibri"/>
              </a:rPr>
              <a:t>L</a:t>
            </a:r>
            <a:endParaRPr sz="1300" dirty="0">
              <a:latin typeface="Calibri"/>
              <a:cs typeface="Calibri"/>
            </a:endParaRPr>
          </a:p>
        </p:txBody>
      </p:sp>
      <p:sp>
        <p:nvSpPr>
          <p:cNvPr id="4" name="object 4"/>
          <p:cNvSpPr/>
          <p:nvPr/>
        </p:nvSpPr>
        <p:spPr>
          <a:xfrm>
            <a:off x="10367771" y="6297167"/>
            <a:ext cx="1485900" cy="222885"/>
          </a:xfrm>
          <a:custGeom>
            <a:avLst/>
            <a:gdLst/>
            <a:ahLst/>
            <a:cxnLst/>
            <a:rect l="l" t="t" r="r" b="b"/>
            <a:pathLst>
              <a:path w="1485900" h="222884">
                <a:moveTo>
                  <a:pt x="1485900" y="0"/>
                </a:moveTo>
                <a:lnTo>
                  <a:pt x="0" y="0"/>
                </a:lnTo>
                <a:lnTo>
                  <a:pt x="0" y="222503"/>
                </a:lnTo>
                <a:lnTo>
                  <a:pt x="1485900" y="222503"/>
                </a:lnTo>
                <a:lnTo>
                  <a:pt x="1485900" y="0"/>
                </a:lnTo>
                <a:close/>
              </a:path>
            </a:pathLst>
          </a:custGeom>
          <a:solidFill>
            <a:srgbClr val="FFFFFF"/>
          </a:solidFill>
        </p:spPr>
        <p:txBody>
          <a:bodyPr wrap="square" lIns="0" tIns="0" rIns="0" bIns="0" rtlCol="0"/>
          <a:lstStyle/>
          <a:p>
            <a:endParaRPr/>
          </a:p>
        </p:txBody>
      </p:sp>
      <p:sp>
        <p:nvSpPr>
          <p:cNvPr id="15" name="TextBox 14">
            <a:extLst>
              <a:ext uri="{FF2B5EF4-FFF2-40B4-BE49-F238E27FC236}">
                <a16:creationId xmlns:a16="http://schemas.microsoft.com/office/drawing/2014/main" id="{A33A42F7-CE90-417E-B466-D82E5A9E2128}"/>
              </a:ext>
            </a:extLst>
          </p:cNvPr>
          <p:cNvSpPr txBox="1"/>
          <p:nvPr/>
        </p:nvSpPr>
        <p:spPr>
          <a:xfrm>
            <a:off x="641350" y="996763"/>
            <a:ext cx="10909300" cy="646331"/>
          </a:xfrm>
          <a:prstGeom prst="rect">
            <a:avLst/>
          </a:prstGeom>
          <a:noFill/>
        </p:spPr>
        <p:txBody>
          <a:bodyPr wrap="square" rtlCol="0">
            <a:spAutoFit/>
          </a:bodyPr>
          <a:lstStyle/>
          <a:p>
            <a:r>
              <a:rPr lang="en-US" dirty="0"/>
              <a:t>Small businesses apply for COVID EIDL directly through the SBA via sba.gov/eidl where there will be the below resources for each step of the application process:</a:t>
            </a:r>
          </a:p>
        </p:txBody>
      </p:sp>
      <p:grpSp>
        <p:nvGrpSpPr>
          <p:cNvPr id="8" name="Group 7">
            <a:extLst>
              <a:ext uri="{FF2B5EF4-FFF2-40B4-BE49-F238E27FC236}">
                <a16:creationId xmlns:a16="http://schemas.microsoft.com/office/drawing/2014/main" id="{C40D1029-9241-4725-B4CD-1F89122D9500}"/>
              </a:ext>
            </a:extLst>
          </p:cNvPr>
          <p:cNvGrpSpPr/>
          <p:nvPr/>
        </p:nvGrpSpPr>
        <p:grpSpPr>
          <a:xfrm>
            <a:off x="817814" y="2149002"/>
            <a:ext cx="2406316" cy="1301096"/>
            <a:chOff x="817814" y="2149002"/>
            <a:chExt cx="2406316" cy="1301096"/>
          </a:xfrm>
        </p:grpSpPr>
        <p:sp>
          <p:nvSpPr>
            <p:cNvPr id="13" name="Rectangle 12">
              <a:extLst>
                <a:ext uri="{FF2B5EF4-FFF2-40B4-BE49-F238E27FC236}">
                  <a16:creationId xmlns:a16="http://schemas.microsoft.com/office/drawing/2014/main" id="{6C4F42BA-05FF-47DF-9694-AD17975E13C8}"/>
                </a:ext>
              </a:extLst>
            </p:cNvPr>
            <p:cNvSpPr/>
            <p:nvPr/>
          </p:nvSpPr>
          <p:spPr>
            <a:xfrm>
              <a:off x="817814" y="2149002"/>
              <a:ext cx="2406316" cy="6046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Sba.gov/eidl</a:t>
              </a:r>
            </a:p>
          </p:txBody>
        </p:sp>
        <p:sp>
          <p:nvSpPr>
            <p:cNvPr id="7" name="TextBox 6">
              <a:extLst>
                <a:ext uri="{FF2B5EF4-FFF2-40B4-BE49-F238E27FC236}">
                  <a16:creationId xmlns:a16="http://schemas.microsoft.com/office/drawing/2014/main" id="{85A22190-A5D7-4FA6-9DBA-26D5C4392E90}"/>
                </a:ext>
              </a:extLst>
            </p:cNvPr>
            <p:cNvSpPr txBox="1"/>
            <p:nvPr/>
          </p:nvSpPr>
          <p:spPr>
            <a:xfrm>
              <a:off x="817814" y="2803767"/>
              <a:ext cx="2406316" cy="646331"/>
            </a:xfrm>
            <a:prstGeom prst="rect">
              <a:avLst/>
            </a:prstGeom>
            <a:noFill/>
          </p:spPr>
          <p:txBody>
            <a:bodyPr wrap="square" rtlCol="0">
              <a:spAutoFit/>
            </a:bodyPr>
            <a:lstStyle/>
            <a:p>
              <a:pPr marL="285750" indent="-285750">
                <a:buFont typeface="Arial" panose="020B0604020202020204" pitchFamily="34" charset="0"/>
                <a:buChar char="•"/>
              </a:pPr>
              <a:r>
                <a:rPr lang="en-US" dirty="0"/>
                <a:t>Website information</a:t>
              </a:r>
            </a:p>
            <a:p>
              <a:pPr marL="285750" indent="-285750">
                <a:buFont typeface="Arial" panose="020B0604020202020204" pitchFamily="34" charset="0"/>
                <a:buChar char="•"/>
              </a:pPr>
              <a:r>
                <a:rPr lang="en-US" dirty="0"/>
                <a:t>FAQs</a:t>
              </a:r>
            </a:p>
          </p:txBody>
        </p:sp>
      </p:grpSp>
      <p:grpSp>
        <p:nvGrpSpPr>
          <p:cNvPr id="9" name="Group 8">
            <a:extLst>
              <a:ext uri="{FF2B5EF4-FFF2-40B4-BE49-F238E27FC236}">
                <a16:creationId xmlns:a16="http://schemas.microsoft.com/office/drawing/2014/main" id="{09928223-21B3-4E00-AB8D-29BF40710617}"/>
              </a:ext>
            </a:extLst>
          </p:cNvPr>
          <p:cNvGrpSpPr/>
          <p:nvPr/>
        </p:nvGrpSpPr>
        <p:grpSpPr>
          <a:xfrm>
            <a:off x="4820653" y="2149002"/>
            <a:ext cx="2406316" cy="1279998"/>
            <a:chOff x="4419079" y="2149002"/>
            <a:chExt cx="2406316" cy="1279998"/>
          </a:xfrm>
        </p:grpSpPr>
        <p:sp>
          <p:nvSpPr>
            <p:cNvPr id="6" name="Rectangle 5">
              <a:extLst>
                <a:ext uri="{FF2B5EF4-FFF2-40B4-BE49-F238E27FC236}">
                  <a16:creationId xmlns:a16="http://schemas.microsoft.com/office/drawing/2014/main" id="{64D188EE-D492-46C5-9E06-D36727DFD141}"/>
                </a:ext>
              </a:extLst>
            </p:cNvPr>
            <p:cNvSpPr/>
            <p:nvPr/>
          </p:nvSpPr>
          <p:spPr>
            <a:xfrm>
              <a:off x="4419079" y="2149002"/>
              <a:ext cx="2406316" cy="6046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Intake</a:t>
              </a:r>
            </a:p>
          </p:txBody>
        </p:sp>
        <p:sp>
          <p:nvSpPr>
            <p:cNvPr id="18" name="TextBox 17">
              <a:extLst>
                <a:ext uri="{FF2B5EF4-FFF2-40B4-BE49-F238E27FC236}">
                  <a16:creationId xmlns:a16="http://schemas.microsoft.com/office/drawing/2014/main" id="{E70AA89C-A6A3-46EF-B4A3-250779AD738A}"/>
                </a:ext>
              </a:extLst>
            </p:cNvPr>
            <p:cNvSpPr txBox="1"/>
            <p:nvPr/>
          </p:nvSpPr>
          <p:spPr>
            <a:xfrm>
              <a:off x="4419079" y="2782669"/>
              <a:ext cx="2406316" cy="646331"/>
            </a:xfrm>
            <a:prstGeom prst="rect">
              <a:avLst/>
            </a:prstGeom>
            <a:noFill/>
          </p:spPr>
          <p:txBody>
            <a:bodyPr wrap="square" rtlCol="0">
              <a:spAutoFit/>
            </a:bodyPr>
            <a:lstStyle/>
            <a:p>
              <a:pPr marL="285750" indent="-285750">
                <a:buFont typeface="Arial" panose="020B0604020202020204" pitchFamily="34" charset="0"/>
                <a:buChar char="•"/>
              </a:pPr>
              <a:r>
                <a:rPr lang="en-US" dirty="0"/>
                <a:t>Sample Intake</a:t>
              </a:r>
            </a:p>
            <a:p>
              <a:pPr marL="285750" indent="-285750">
                <a:buFont typeface="Arial" panose="020B0604020202020204" pitchFamily="34" charset="0"/>
                <a:buChar char="•"/>
              </a:pPr>
              <a:r>
                <a:rPr lang="en-US" dirty="0"/>
                <a:t>Intake Checklist</a:t>
              </a:r>
            </a:p>
          </p:txBody>
        </p:sp>
      </p:grpSp>
      <p:grpSp>
        <p:nvGrpSpPr>
          <p:cNvPr id="10" name="Group 9">
            <a:extLst>
              <a:ext uri="{FF2B5EF4-FFF2-40B4-BE49-F238E27FC236}">
                <a16:creationId xmlns:a16="http://schemas.microsoft.com/office/drawing/2014/main" id="{A2FE0160-AA08-4233-B069-9E2BC970B245}"/>
              </a:ext>
            </a:extLst>
          </p:cNvPr>
          <p:cNvGrpSpPr/>
          <p:nvPr/>
        </p:nvGrpSpPr>
        <p:grpSpPr>
          <a:xfrm>
            <a:off x="8823491" y="2149002"/>
            <a:ext cx="2406316" cy="990131"/>
            <a:chOff x="8823491" y="2149002"/>
            <a:chExt cx="2406316" cy="990131"/>
          </a:xfrm>
        </p:grpSpPr>
        <p:sp>
          <p:nvSpPr>
            <p:cNvPr id="12" name="Rectangle 11">
              <a:extLst>
                <a:ext uri="{FF2B5EF4-FFF2-40B4-BE49-F238E27FC236}">
                  <a16:creationId xmlns:a16="http://schemas.microsoft.com/office/drawing/2014/main" id="{2344166D-4F46-4782-ABEA-A091E0577ECC}"/>
                </a:ext>
              </a:extLst>
            </p:cNvPr>
            <p:cNvSpPr/>
            <p:nvPr/>
          </p:nvSpPr>
          <p:spPr>
            <a:xfrm>
              <a:off x="8823491" y="2149002"/>
              <a:ext cx="2406316" cy="6046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Portal</a:t>
              </a:r>
            </a:p>
          </p:txBody>
        </p:sp>
        <p:sp>
          <p:nvSpPr>
            <p:cNvPr id="20" name="TextBox 19">
              <a:extLst>
                <a:ext uri="{FF2B5EF4-FFF2-40B4-BE49-F238E27FC236}">
                  <a16:creationId xmlns:a16="http://schemas.microsoft.com/office/drawing/2014/main" id="{9807C442-5262-42D2-92C2-B3AF300FA715}"/>
                </a:ext>
              </a:extLst>
            </p:cNvPr>
            <p:cNvSpPr txBox="1"/>
            <p:nvPr/>
          </p:nvSpPr>
          <p:spPr>
            <a:xfrm>
              <a:off x="8823491" y="2769801"/>
              <a:ext cx="2406316" cy="369332"/>
            </a:xfrm>
            <a:prstGeom prst="rect">
              <a:avLst/>
            </a:prstGeom>
            <a:noFill/>
          </p:spPr>
          <p:txBody>
            <a:bodyPr wrap="square" rtlCol="0">
              <a:spAutoFit/>
            </a:bodyPr>
            <a:lstStyle/>
            <a:p>
              <a:pPr marL="285750" indent="-285750">
                <a:buFont typeface="Arial" panose="020B0604020202020204" pitchFamily="34" charset="0"/>
                <a:buChar char="•"/>
              </a:pPr>
              <a:r>
                <a:rPr lang="en-US" dirty="0"/>
                <a:t>Portal Checklist</a:t>
              </a:r>
            </a:p>
          </p:txBody>
        </p:sp>
      </p:grpSp>
      <p:sp>
        <p:nvSpPr>
          <p:cNvPr id="5" name="Arrow: Right 4">
            <a:extLst>
              <a:ext uri="{FF2B5EF4-FFF2-40B4-BE49-F238E27FC236}">
                <a16:creationId xmlns:a16="http://schemas.microsoft.com/office/drawing/2014/main" id="{5A3A170C-02E1-479F-8568-0467C78AFB9E}"/>
              </a:ext>
            </a:extLst>
          </p:cNvPr>
          <p:cNvSpPr/>
          <p:nvPr/>
        </p:nvSpPr>
        <p:spPr>
          <a:xfrm>
            <a:off x="3530009" y="2270051"/>
            <a:ext cx="1010093"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EDC6038-FBBA-4ED5-B3A4-D1227FC43F79}"/>
              </a:ext>
            </a:extLst>
          </p:cNvPr>
          <p:cNvSpPr/>
          <p:nvPr/>
        </p:nvSpPr>
        <p:spPr>
          <a:xfrm>
            <a:off x="7520183" y="2318433"/>
            <a:ext cx="1010093"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014387"/>
      </p:ext>
    </p:extLst>
  </p:cSld>
  <p:clrMapOvr>
    <a:masterClrMapping/>
  </p:clrMapOvr>
</p:sld>
</file>

<file path=ppt/theme/theme1.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35408FDB182F4C8BEA4A0943496152" ma:contentTypeVersion="13" ma:contentTypeDescription="Create a new document." ma:contentTypeScope="" ma:versionID="ed21dc0317a2b68530a414d6953fe4d7">
  <xsd:schema xmlns:xsd="http://www.w3.org/2001/XMLSchema" xmlns:xs="http://www.w3.org/2001/XMLSchema" xmlns:p="http://schemas.microsoft.com/office/2006/metadata/properties" xmlns:ns2="670ae7cf-2779-4335-b55d-ddf3266fd9bb" xmlns:ns3="d9905d2b-a45b-4f19-8572-4568a650575a" targetNamespace="http://schemas.microsoft.com/office/2006/metadata/properties" ma:root="true" ma:fieldsID="e280e8be8670cd45b5de6d31c6a1bda5" ns2:_="" ns3:_="">
    <xsd:import namespace="670ae7cf-2779-4335-b55d-ddf3266fd9bb"/>
    <xsd:import namespace="d9905d2b-a45b-4f19-8572-4568a65057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ae7cf-2779-4335-b55d-ddf3266fd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05d2b-a45b-4f19-8572-4568a65057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58DCE5-9C36-4388-8F9D-C6D66BE69DB4}">
  <ds:schemaRefs>
    <ds:schemaRef ds:uri="http://purl.org/dc/elements/1.1/"/>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b72764ef-aa70-4bf2-b5da-b7d706d51aa5"/>
    <ds:schemaRef ds:uri="e516aa35-f005-4546-a229-3880950d409a"/>
  </ds:schemaRefs>
</ds:datastoreItem>
</file>

<file path=customXml/itemProps2.xml><?xml version="1.0" encoding="utf-8"?>
<ds:datastoreItem xmlns:ds="http://schemas.openxmlformats.org/officeDocument/2006/customXml" ds:itemID="{28D5CA57-9CC2-4A15-BD6C-CCB424E26979}"/>
</file>

<file path=customXml/itemProps3.xml><?xml version="1.0" encoding="utf-8"?>
<ds:datastoreItem xmlns:ds="http://schemas.openxmlformats.org/officeDocument/2006/customXml" ds:itemID="{4C3E7CD1-DCA8-4DF5-AA6A-AE1B9C91F0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26988</TotalTime>
  <Words>1446</Words>
  <Application>Microsoft Office PowerPoint</Application>
  <PresentationFormat>Widescreen</PresentationFormat>
  <Paragraphs>183</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Source Sans Pro</vt:lpstr>
      <vt:lpstr>Times New Roman</vt:lpstr>
      <vt:lpstr>1_Office Theme</vt:lpstr>
      <vt:lpstr>COVID EIDL Program Updates Effective September 8, 2021 </vt:lpstr>
      <vt:lpstr>COVID EIDL – Loan Component Benefits</vt:lpstr>
      <vt:lpstr>COVID EIDL Policy Changes</vt:lpstr>
      <vt:lpstr>COVID EIDL Changes 1 to 3  - Terms</vt:lpstr>
      <vt:lpstr>COVID EIDL Changes 4 to 6</vt:lpstr>
      <vt:lpstr>COVID EIDL Change 5</vt:lpstr>
      <vt:lpstr>External: &gt;$500K Exclusivity Timeframe</vt:lpstr>
      <vt:lpstr>Application Details</vt:lpstr>
      <vt:lpstr>Application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Injury  Disaster Loan</dc:title>
  <dc:creator>Victoria Guerrero</dc:creator>
  <cp:lastModifiedBy>Pugin, Veronica H.</cp:lastModifiedBy>
  <cp:revision>84</cp:revision>
  <dcterms:created xsi:type="dcterms:W3CDTF">2021-05-29T01:11:35Z</dcterms:created>
  <dcterms:modified xsi:type="dcterms:W3CDTF">2021-09-13T17:16:25Z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0x0101006035408FDB182F4C8BEA4A0943496152</vt:lpwstr>
  </property>
</Properties>
</file>