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259" r:id="rId3"/>
    <p:sldId id="308" r:id="rId4"/>
    <p:sldId id="283" r:id="rId5"/>
    <p:sldId id="318" r:id="rId6"/>
    <p:sldId id="309" r:id="rId7"/>
    <p:sldId id="264" r:id="rId8"/>
    <p:sldId id="265" r:id="rId9"/>
    <p:sldId id="266" r:id="rId10"/>
    <p:sldId id="267" r:id="rId11"/>
    <p:sldId id="285" r:id="rId12"/>
    <p:sldId id="321" r:id="rId13"/>
    <p:sldId id="311" r:id="rId14"/>
    <p:sldId id="319" r:id="rId15"/>
    <p:sldId id="312" r:id="rId16"/>
    <p:sldId id="268" r:id="rId17"/>
    <p:sldId id="269" r:id="rId18"/>
    <p:sldId id="281" r:id="rId19"/>
    <p:sldId id="314" r:id="rId20"/>
    <p:sldId id="287" r:id="rId21"/>
    <p:sldId id="270" r:id="rId22"/>
    <p:sldId id="284" r:id="rId23"/>
    <p:sldId id="271" r:id="rId24"/>
    <p:sldId id="313" r:id="rId25"/>
    <p:sldId id="316" r:id="rId26"/>
    <p:sldId id="263"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enne Weil" initials="AW"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163784"/>
    <a:srgbClr val="162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78846" autoAdjust="0"/>
  </p:normalViewPr>
  <p:slideViewPr>
    <p:cSldViewPr snapToGrid="0" snapToObjects="1">
      <p:cViewPr varScale="1">
        <p:scale>
          <a:sx n="59" d="100"/>
          <a:sy n="59" d="100"/>
        </p:scale>
        <p:origin x="1572" y="60"/>
      </p:cViewPr>
      <p:guideLst>
        <p:guide orient="horz" pos="2160"/>
        <p:guide pos="2880"/>
      </p:guideLst>
    </p:cSldViewPr>
  </p:slideViewPr>
  <p:outlineViewPr>
    <p:cViewPr>
      <p:scale>
        <a:sx n="33" d="100"/>
        <a:sy n="33" d="100"/>
      </p:scale>
      <p:origin x="0" y="103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2E062185-F756-402C-87F8-277081972AE9}" type="datetimeFigureOut">
              <a:rPr lang="en-US" smtClean="0"/>
              <a:t>7/20/2017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1886814-E4DF-4500-8545-A35911865394}" type="slidenum">
              <a:rPr lang="en-US" smtClean="0"/>
              <a:t>‹#›</a:t>
            </a:fld>
            <a:endParaRPr lang="en-US"/>
          </a:p>
        </p:txBody>
      </p:sp>
    </p:spTree>
    <p:extLst>
      <p:ext uri="{BB962C8B-B14F-4D97-AF65-F5344CB8AC3E}">
        <p14:creationId xmlns:p14="http://schemas.microsoft.com/office/powerpoint/2010/main" val="9676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7AE64BC-2F1D-443E-88A7-29943209A54E}" type="datetimeFigureOut">
              <a:rPr lang="en-US" smtClean="0"/>
              <a:pPr/>
              <a:t>7/20/2017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8304687-E9C1-4EA5-B20B-8CFAD4CD3857}" type="slidenum">
              <a:rPr lang="en-US" smtClean="0"/>
              <a:pPr/>
              <a:t>‹#›</a:t>
            </a:fld>
            <a:endParaRPr lang="en-US"/>
          </a:p>
        </p:txBody>
      </p:sp>
    </p:spTree>
    <p:extLst>
      <p:ext uri="{BB962C8B-B14F-4D97-AF65-F5344CB8AC3E}">
        <p14:creationId xmlns:p14="http://schemas.microsoft.com/office/powerpoint/2010/main" val="80575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a:t>
            </a:r>
            <a:r>
              <a:rPr lang="en-US" baseline="0" dirty="0" smtClean="0"/>
              <a:t> COA application streamlines the COA process, increases NRAEF’s capacity to award COAs and allows students to take responsibility for earning their COA.</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a:t>
            </a:fld>
            <a:endParaRPr lang="en-US"/>
          </a:p>
        </p:txBody>
      </p:sp>
    </p:spTree>
    <p:extLst>
      <p:ext uri="{BB962C8B-B14F-4D97-AF65-F5344CB8AC3E}">
        <p14:creationId xmlns:p14="http://schemas.microsoft.com/office/powerpoint/2010/main" val="175317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Mouse</a:t>
            </a:r>
            <a:r>
              <a:rPr lang="en-US" baseline="0" dirty="0" smtClean="0"/>
              <a:t> over the educators tab then click educator services</a:t>
            </a:r>
          </a:p>
          <a:p>
            <a:endParaRPr lang="en-US" baseline="0" dirty="0" smtClean="0"/>
          </a:p>
          <a:p>
            <a:r>
              <a:rPr lang="en-US" baseline="0" dirty="0" smtClean="0"/>
              <a:t>Once in educator services click “Manage COAs”</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17</a:t>
            </a:fld>
            <a:endParaRPr lang="en-US"/>
          </a:p>
        </p:txBody>
      </p:sp>
    </p:spTree>
    <p:extLst>
      <p:ext uri="{BB962C8B-B14F-4D97-AF65-F5344CB8AC3E}">
        <p14:creationId xmlns:p14="http://schemas.microsoft.com/office/powerpoint/2010/main" val="147824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a:t>
            </a:r>
            <a:r>
              <a:rPr lang="en-US" baseline="0" dirty="0" smtClean="0"/>
              <a:t> the “Manage COAs” page looks like. Please keep in mind the year and months are </a:t>
            </a:r>
            <a:r>
              <a:rPr lang="en-US" u="sng" baseline="0" dirty="0" smtClean="0"/>
              <a:t>very important</a:t>
            </a:r>
            <a:r>
              <a:rPr lang="en-US" baseline="0" dirty="0" smtClean="0"/>
              <a:t>! Each of the search criteria can be used independently or used together to search for classes or specific students. For example if you entered Year: 2015 between January and June you would get all the students that have taken an exam in your class during that time.</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18</a:t>
            </a:fld>
            <a:endParaRPr lang="en-US"/>
          </a:p>
        </p:txBody>
      </p:sp>
    </p:spTree>
    <p:extLst>
      <p:ext uri="{BB962C8B-B14F-4D97-AF65-F5344CB8AC3E}">
        <p14:creationId xmlns:p14="http://schemas.microsoft.com/office/powerpoint/2010/main" val="271661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search for a student</a:t>
            </a:r>
            <a:r>
              <a:rPr lang="en-US" baseline="0" dirty="0" smtClean="0"/>
              <a:t> enter as much information as is known. Hovering over each section will create a link to click for additional results. Similarly, simply hover over the students name to create a link to view the individual page.</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19</a:t>
            </a:fld>
            <a:endParaRPr lang="en-US"/>
          </a:p>
        </p:txBody>
      </p:sp>
    </p:spTree>
    <p:extLst>
      <p:ext uri="{BB962C8B-B14F-4D97-AF65-F5344CB8AC3E}">
        <p14:creationId xmlns:p14="http://schemas.microsoft.com/office/powerpoint/2010/main" val="55879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for an educator,</a:t>
            </a:r>
            <a:r>
              <a:rPr lang="en-US" baseline="0" dirty="0" smtClean="0"/>
              <a:t> once having found a student is to review their application. Once both tests are completed and 400 hours have been entered the educator has to review the application and review the competencies thus “approving” the “Student Work Experience Checklist” is approving the COA Application.</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20</a:t>
            </a:fld>
            <a:endParaRPr lang="en-US"/>
          </a:p>
        </p:txBody>
      </p:sp>
    </p:spTree>
    <p:extLst>
      <p:ext uri="{BB962C8B-B14F-4D97-AF65-F5344CB8AC3E}">
        <p14:creationId xmlns:p14="http://schemas.microsoft.com/office/powerpoint/2010/main" val="632849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 Approve Competency</a:t>
            </a:r>
            <a:r>
              <a:rPr lang="en-US" baseline="0" dirty="0" smtClean="0"/>
              <a:t>….once you’ve reviewed the Student Work Experience Checklist and pressed “Approve Competency” the popup will appear verifying whether you want to approve “Ok” or not “Cancel”</a:t>
            </a:r>
          </a:p>
          <a:p>
            <a:endParaRPr lang="en-US" baseline="0" dirty="0" smtClean="0"/>
          </a:p>
          <a:p>
            <a:endParaRPr lang="en-US" baseline="0" dirty="0" smtClean="0"/>
          </a:p>
          <a:p>
            <a:r>
              <a:rPr lang="en-US" baseline="0" dirty="0" smtClean="0"/>
              <a:t>Note: If the popup does not appear please make sure you do not have your popups blocked. </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21</a:t>
            </a:fld>
            <a:endParaRPr lang="en-US"/>
          </a:p>
        </p:txBody>
      </p:sp>
    </p:spTree>
    <p:extLst>
      <p:ext uri="{BB962C8B-B14F-4D97-AF65-F5344CB8AC3E}">
        <p14:creationId xmlns:p14="http://schemas.microsoft.com/office/powerpoint/2010/main" val="358701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there are 3 green checks on the student’s “Track COA Progress” page the educator portion of the application is complete. </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22</a:t>
            </a:fld>
            <a:endParaRPr lang="en-US"/>
          </a:p>
        </p:txBody>
      </p:sp>
    </p:spTree>
    <p:extLst>
      <p:ext uri="{BB962C8B-B14F-4D97-AF65-F5344CB8AC3E}">
        <p14:creationId xmlns:p14="http://schemas.microsoft.com/office/powerpoint/2010/main" val="6548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this happens varies by state. </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23</a:t>
            </a:fld>
            <a:endParaRPr lang="en-US"/>
          </a:p>
        </p:txBody>
      </p:sp>
    </p:spTree>
    <p:extLst>
      <p:ext uri="{BB962C8B-B14F-4D97-AF65-F5344CB8AC3E}">
        <p14:creationId xmlns:p14="http://schemas.microsoft.com/office/powerpoint/2010/main" val="427199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COA Tracking</a:t>
            </a:r>
            <a:r>
              <a:rPr lang="en-US" baseline="0" dirty="0" smtClean="0"/>
              <a:t> and Approval website is broken into 3 sections: Coordinators, Educators, and Students. Coordinators, Educators and Students MUST register on the website. To begin, we will look at what a student must do to start their COA application.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The completed </a:t>
            </a:r>
            <a:r>
              <a:rPr lang="en-US" baseline="0" dirty="0" smtClean="0"/>
              <a:t>COA will be mailed to the address the students input during registration.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Register: Fill out the New User Registration Form by clicking “Register” in the top left corner of Nraef.org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Best Practice: Advise students to use their legal name and not a nickname (“driver’s license name”)</a:t>
            </a:r>
            <a:endParaRPr lang="en-US" dirty="0" smtClean="0"/>
          </a:p>
          <a:p>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4</a:t>
            </a:fld>
            <a:endParaRPr lang="en-US"/>
          </a:p>
        </p:txBody>
      </p:sp>
    </p:spTree>
    <p:extLst>
      <p:ext uri="{BB962C8B-B14F-4D97-AF65-F5344CB8AC3E}">
        <p14:creationId xmlns:p14="http://schemas.microsoft.com/office/powerpoint/2010/main" val="3888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students</a:t>
            </a:r>
            <a:r>
              <a:rPr lang="en-US" baseline="0" dirty="0" smtClean="0"/>
              <a:t> have passed an exam, they can go to “Track COA Progress” in the drop-down menu in the “Students” tab, where they can log in the “existing user” box.</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7</a:t>
            </a:fld>
            <a:endParaRPr lang="en-US"/>
          </a:p>
        </p:txBody>
      </p:sp>
    </p:spTree>
    <p:extLst>
      <p:ext uri="{BB962C8B-B14F-4D97-AF65-F5344CB8AC3E}">
        <p14:creationId xmlns:p14="http://schemas.microsoft.com/office/powerpoint/2010/main" val="251180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will then log in using the login and password they created during registration.</a:t>
            </a:r>
          </a:p>
          <a:p>
            <a:endParaRPr lang="en-US" baseline="0" dirty="0" smtClean="0"/>
          </a:p>
          <a:p>
            <a:r>
              <a:rPr lang="en-US" baseline="0" dirty="0" smtClean="0"/>
              <a:t>Best Practice – Advise Educators to keep a copy of students’ user names and passwords in case a student forgets. Give each student an index card when registering. Instruct them to print their usernames and passwords –LEGIBLY- on the card and collect them.</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8</a:t>
            </a:fld>
            <a:endParaRPr lang="en-US"/>
          </a:p>
        </p:txBody>
      </p:sp>
    </p:spTree>
    <p:extLst>
      <p:ext uri="{BB962C8B-B14F-4D97-AF65-F5344CB8AC3E}">
        <p14:creationId xmlns:p14="http://schemas.microsoft.com/office/powerpoint/2010/main" val="149527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logged in students will gain access</a:t>
            </a:r>
            <a:r>
              <a:rPr lang="en-US" baseline="0" dirty="0" smtClean="0"/>
              <a:t> to their personal “Track COA Progress” page. We can see a few key things above. </a:t>
            </a:r>
          </a:p>
          <a:p>
            <a:endParaRPr lang="en-US" baseline="0" dirty="0" smtClean="0"/>
          </a:p>
          <a:p>
            <a:r>
              <a:rPr lang="en-US" baseline="0" dirty="0" smtClean="0"/>
              <a:t>First: This student has passed 1/2 Exams. This is what starts the application and makes it possible for the student to begin logging hours.</a:t>
            </a:r>
          </a:p>
          <a:p>
            <a:endParaRPr lang="en-US" baseline="0" dirty="0" smtClean="0"/>
          </a:p>
          <a:p>
            <a:r>
              <a:rPr lang="en-US" baseline="0" dirty="0" smtClean="0"/>
              <a:t>Second: This student has logged and fulfilled the requirement for hours (400). Students may begin entering hours after passing their initial FRMCA Exam. At that time they may enter hours worked up to a year prior to the date the initial exam was processed</a:t>
            </a:r>
          </a:p>
          <a:p>
            <a:endParaRPr lang="en-US" baseline="0" dirty="0" smtClean="0"/>
          </a:p>
          <a:p>
            <a:r>
              <a:rPr lang="en-US" baseline="0" dirty="0" smtClean="0"/>
              <a:t>Third: This Student’s “Work Experience Checklist” has not been approved</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9</a:t>
            </a:fld>
            <a:endParaRPr lang="en-US"/>
          </a:p>
        </p:txBody>
      </p:sp>
    </p:spTree>
    <p:extLst>
      <p:ext uri="{BB962C8B-B14F-4D97-AF65-F5344CB8AC3E}">
        <p14:creationId xmlns:p14="http://schemas.microsoft.com/office/powerpoint/2010/main" val="135149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a student</a:t>
            </a:r>
            <a:r>
              <a:rPr lang="en-US" baseline="0" dirty="0" smtClean="0"/>
              <a:t> enters hours can be seen here.</a:t>
            </a:r>
          </a:p>
          <a:p>
            <a:endParaRPr lang="en-US" baseline="0" dirty="0" smtClean="0"/>
          </a:p>
          <a:p>
            <a:r>
              <a:rPr lang="en-US" baseline="0" dirty="0" smtClean="0"/>
              <a:t>Simply by pressing Add Work Experience and Hours and filling out the form the student can keep track of hours worked (Paid/Unpaid/Volunteer)</a:t>
            </a:r>
          </a:p>
          <a:p>
            <a:r>
              <a:rPr lang="en-US" baseline="0" dirty="0" smtClean="0"/>
              <a:t>Students MUST still present documentation of hours worked to the educator. Documentation can be pay stubs, a letter (on letterhead) signed by the student’s supervisor or a signed volunteer form. Documents that do not show hours worked are not acceptable.</a:t>
            </a:r>
          </a:p>
        </p:txBody>
      </p:sp>
      <p:sp>
        <p:nvSpPr>
          <p:cNvPr id="4" name="Slide Number Placeholder 3"/>
          <p:cNvSpPr>
            <a:spLocks noGrp="1"/>
          </p:cNvSpPr>
          <p:nvPr>
            <p:ph type="sldNum" sz="quarter" idx="10"/>
          </p:nvPr>
        </p:nvSpPr>
        <p:spPr/>
        <p:txBody>
          <a:bodyPr/>
          <a:lstStyle/>
          <a:p>
            <a:fld id="{38304687-E9C1-4EA5-B20B-8CFAD4CD3857}" type="slidenum">
              <a:rPr lang="en-US" smtClean="0"/>
              <a:pPr/>
              <a:t>10</a:t>
            </a:fld>
            <a:endParaRPr lang="en-US"/>
          </a:p>
        </p:txBody>
      </p:sp>
    </p:spTree>
    <p:extLst>
      <p:ext uri="{BB962C8B-B14F-4D97-AF65-F5344CB8AC3E}">
        <p14:creationId xmlns:p14="http://schemas.microsoft.com/office/powerpoint/2010/main" val="131497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this student has completed all he/she can on the COA Application. The next step is to give the educator documentation of work hours and completed/signed “Student Work Experience Checklist(s)” that document proficiency in at least 52/75 competencies.</a:t>
            </a:r>
          </a:p>
          <a:p>
            <a:r>
              <a:rPr lang="en-US" baseline="0" dirty="0" smtClean="0"/>
              <a:t>NOTE: This screenshot was taken from inside the Coordinator’s view. The “Approve Competency” button is NOT available to students, but only to Educators and Coordinators.</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11</a:t>
            </a:fld>
            <a:endParaRPr lang="en-US"/>
          </a:p>
        </p:txBody>
      </p:sp>
    </p:spTree>
    <p:extLst>
      <p:ext uri="{BB962C8B-B14F-4D97-AF65-F5344CB8AC3E}">
        <p14:creationId xmlns:p14="http://schemas.microsoft.com/office/powerpoint/2010/main" val="410840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COA process has been completed, and the COA has been issued,</a:t>
            </a:r>
            <a:r>
              <a:rPr lang="en-US" baseline="0" dirty="0" smtClean="0"/>
              <a:t> the student may access an E-Certificate from within the student log in. A hard copy of the COA is also mailed to the address on file.</a:t>
            </a:r>
          </a:p>
          <a:p>
            <a:endParaRPr lang="en-US" baseline="0" dirty="0" smtClean="0"/>
          </a:p>
          <a:p>
            <a:r>
              <a:rPr lang="en-US" baseline="0" dirty="0" smtClean="0"/>
              <a:t>Note- E-Certificates are not viewable for COAs earned prior to the online system. </a:t>
            </a:r>
            <a:endParaRPr lang="en-US"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12</a:t>
            </a:fld>
            <a:endParaRPr lang="en-US"/>
          </a:p>
        </p:txBody>
      </p:sp>
    </p:spTree>
    <p:extLst>
      <p:ext uri="{BB962C8B-B14F-4D97-AF65-F5344CB8AC3E}">
        <p14:creationId xmlns:p14="http://schemas.microsoft.com/office/powerpoint/2010/main" val="88672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Educators</a:t>
            </a:r>
          </a:p>
          <a:p>
            <a:endParaRPr lang="en-US" u="sng" dirty="0" smtClean="0"/>
          </a:p>
          <a:p>
            <a:r>
              <a:rPr lang="en-US" u="none" dirty="0" smtClean="0"/>
              <a:t>Please</a:t>
            </a:r>
            <a:r>
              <a:rPr lang="en-US" u="none" baseline="0" dirty="0" smtClean="0"/>
              <a:t> log in</a:t>
            </a:r>
            <a:endParaRPr lang="en-US" u="none" dirty="0"/>
          </a:p>
        </p:txBody>
      </p:sp>
      <p:sp>
        <p:nvSpPr>
          <p:cNvPr id="4" name="Slide Number Placeholder 3"/>
          <p:cNvSpPr>
            <a:spLocks noGrp="1"/>
          </p:cNvSpPr>
          <p:nvPr>
            <p:ph type="sldNum" sz="quarter" idx="10"/>
          </p:nvPr>
        </p:nvSpPr>
        <p:spPr/>
        <p:txBody>
          <a:bodyPr/>
          <a:lstStyle/>
          <a:p>
            <a:fld id="{38304687-E9C1-4EA5-B20B-8CFAD4CD3857}" type="slidenum">
              <a:rPr lang="en-US" smtClean="0"/>
              <a:pPr/>
              <a:t>16</a:t>
            </a:fld>
            <a:endParaRPr lang="en-US"/>
          </a:p>
        </p:txBody>
      </p:sp>
    </p:spTree>
    <p:extLst>
      <p:ext uri="{BB962C8B-B14F-4D97-AF65-F5344CB8AC3E}">
        <p14:creationId xmlns:p14="http://schemas.microsoft.com/office/powerpoint/2010/main" val="1276667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606180"/>
            <a:ext cx="8229600" cy="330030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2" name="Picture 1" descr="ProStart-PP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8516"/>
            <a:ext cx="9144000" cy="27294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7/20/2017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8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95850"/>
            <a:ext cx="8229600" cy="44621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p:txBody>
      </p:sp>
      <p:pic>
        <p:nvPicPr>
          <p:cNvPr id="4" name="Picture 3" descr="ProStart-PPT-top.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7068312" cy="975427"/>
          </a:xfrm>
          <a:prstGeom prst="rect">
            <a:avLst/>
          </a:prstGeom>
        </p:spPr>
      </p:pic>
      <p:pic>
        <p:nvPicPr>
          <p:cNvPr id="5" name="Picture 4" descr="ProStar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94940" y="149002"/>
            <a:ext cx="1772961" cy="8108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500" b="1" kern="1200">
          <a:solidFill>
            <a:srgbClr val="16378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hyperlink" Target="mailto:servicecenter@restaurant.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raef-social.png"/>
          <p:cNvPicPr>
            <a:picLocks noChangeAspect="1"/>
          </p:cNvPicPr>
          <p:nvPr/>
        </p:nvPicPr>
        <p:blipFill rotWithShape="1">
          <a:blip r:embed="rId2">
            <a:extLst>
              <a:ext uri="{28A0092B-C50C-407E-A947-70E740481C1C}">
                <a14:useLocalDpi xmlns:a14="http://schemas.microsoft.com/office/drawing/2010/main" val="0"/>
              </a:ext>
            </a:extLst>
          </a:blip>
          <a:srcRect t="22916"/>
          <a:stretch/>
        </p:blipFill>
        <p:spPr>
          <a:xfrm>
            <a:off x="372073" y="5248930"/>
            <a:ext cx="405396" cy="1343738"/>
          </a:xfrm>
          <a:prstGeom prst="rect">
            <a:avLst/>
          </a:prstGeom>
        </p:spPr>
      </p:pic>
      <p:sp>
        <p:nvSpPr>
          <p:cNvPr id="8" name="TextBox 7"/>
          <p:cNvSpPr txBox="1"/>
          <p:nvPr/>
        </p:nvSpPr>
        <p:spPr>
          <a:xfrm>
            <a:off x="793149" y="4862784"/>
            <a:ext cx="31501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ProStart</a:t>
            </a:r>
            <a:endParaRPr lang="en-US" sz="1400" dirty="0">
              <a:solidFill>
                <a:schemeClr val="bg1"/>
              </a:solidFill>
              <a:latin typeface="Arial"/>
              <a:cs typeface="Arial"/>
            </a:endParaRPr>
          </a:p>
        </p:txBody>
      </p:sp>
      <p:sp>
        <p:nvSpPr>
          <p:cNvPr id="9" name="TextBox 8"/>
          <p:cNvSpPr txBox="1"/>
          <p:nvPr/>
        </p:nvSpPr>
        <p:spPr>
          <a:xfrm>
            <a:off x="793149" y="5309520"/>
            <a:ext cx="33025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ProStartProgram</a:t>
            </a:r>
            <a:endParaRPr lang="en-US" sz="1400" dirty="0">
              <a:solidFill>
                <a:schemeClr val="bg1"/>
              </a:solidFill>
              <a:latin typeface="Arial"/>
              <a:cs typeface="Arial"/>
            </a:endParaRPr>
          </a:p>
        </p:txBody>
      </p:sp>
      <p:sp>
        <p:nvSpPr>
          <p:cNvPr id="10" name="TextBox 9"/>
          <p:cNvSpPr txBox="1"/>
          <p:nvPr/>
        </p:nvSpPr>
        <p:spPr>
          <a:xfrm>
            <a:off x="793149" y="6210359"/>
            <a:ext cx="33025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GoProStart</a:t>
            </a:r>
            <a:endParaRPr lang="en-US" sz="1400" dirty="0">
              <a:solidFill>
                <a:schemeClr val="bg1"/>
              </a:solidFill>
              <a:latin typeface="Arial"/>
              <a:cs typeface="Arial"/>
            </a:endParaRPr>
          </a:p>
        </p:txBody>
      </p:sp>
      <p:sp>
        <p:nvSpPr>
          <p:cNvPr id="11" name="TextBox 10"/>
          <p:cNvSpPr txBox="1"/>
          <p:nvPr/>
        </p:nvSpPr>
        <p:spPr>
          <a:xfrm>
            <a:off x="3061116" y="5942582"/>
            <a:ext cx="5625684" cy="386146"/>
          </a:xfrm>
          <a:prstGeom prst="rect">
            <a:avLst/>
          </a:prstGeom>
          <a:noFill/>
        </p:spPr>
        <p:txBody>
          <a:bodyPr wrap="square" rtlCol="0" anchor="ctr" anchorCtr="0">
            <a:noAutofit/>
          </a:bodyPr>
          <a:lstStyle/>
          <a:p>
            <a:pPr algn="r"/>
            <a:r>
              <a:rPr lang="en-US" sz="3500" b="1" dirty="0" err="1" smtClean="0">
                <a:solidFill>
                  <a:schemeClr val="bg1"/>
                </a:solidFill>
                <a:latin typeface="Arial"/>
                <a:cs typeface="Arial"/>
              </a:rPr>
              <a:t>NRAEF.org</a:t>
            </a:r>
            <a:r>
              <a:rPr lang="en-US" sz="3500" b="1" dirty="0" smtClean="0">
                <a:solidFill>
                  <a:schemeClr val="bg1"/>
                </a:solidFill>
                <a:latin typeface="Arial"/>
                <a:cs typeface="Arial"/>
              </a:rPr>
              <a:t>/</a:t>
            </a:r>
            <a:r>
              <a:rPr lang="en-US" sz="3500" b="1" dirty="0" err="1" smtClean="0">
                <a:solidFill>
                  <a:schemeClr val="bg1"/>
                </a:solidFill>
                <a:latin typeface="Arial"/>
                <a:cs typeface="Arial"/>
              </a:rPr>
              <a:t>ProStart</a:t>
            </a:r>
            <a:endParaRPr lang="en-US" sz="3500" b="1" dirty="0">
              <a:solidFill>
                <a:schemeClr val="bg1"/>
              </a:solidFill>
              <a:latin typeface="Arial"/>
              <a:cs typeface="Arial"/>
            </a:endParaRPr>
          </a:p>
        </p:txBody>
      </p:sp>
      <p:sp>
        <p:nvSpPr>
          <p:cNvPr id="12" name="TextBox 11"/>
          <p:cNvSpPr txBox="1"/>
          <p:nvPr/>
        </p:nvSpPr>
        <p:spPr>
          <a:xfrm>
            <a:off x="793149" y="5750139"/>
            <a:ext cx="33025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ProStartProgram</a:t>
            </a:r>
            <a:endParaRPr lang="en-US" sz="1400" dirty="0">
              <a:solidFill>
                <a:schemeClr val="bg1"/>
              </a:solidFill>
              <a:latin typeface="Arial"/>
              <a:cs typeface="Arial"/>
            </a:endParaRPr>
          </a:p>
        </p:txBody>
      </p:sp>
      <p:pic>
        <p:nvPicPr>
          <p:cNvPr id="13" name="Picture 12" descr="social.png"/>
          <p:cNvPicPr>
            <a:picLocks noChangeAspect="1"/>
          </p:cNvPicPr>
          <p:nvPr/>
        </p:nvPicPr>
        <p:blipFill rotWithShape="1">
          <a:blip r:embed="rId3">
            <a:extLst>
              <a:ext uri="{28A0092B-C50C-407E-A947-70E740481C1C}">
                <a14:useLocalDpi xmlns:a14="http://schemas.microsoft.com/office/drawing/2010/main" val="0"/>
              </a:ext>
            </a:extLst>
          </a:blip>
          <a:srcRect b="74787"/>
          <a:stretch/>
        </p:blipFill>
        <p:spPr>
          <a:xfrm>
            <a:off x="391123" y="4865319"/>
            <a:ext cx="373593" cy="392481"/>
          </a:xfrm>
          <a:prstGeom prst="rect">
            <a:avLst/>
          </a:prstGeom>
        </p:spPr>
      </p:pic>
      <p:pic>
        <p:nvPicPr>
          <p:cNvPr id="3" name="Picture 2" descr="ProS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77" y="520151"/>
            <a:ext cx="7882128" cy="3604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Experience Hours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5105" y="2067979"/>
            <a:ext cx="4349750" cy="4451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86" y="3119894"/>
            <a:ext cx="4186235" cy="2327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628532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49941" y="1105634"/>
            <a:ext cx="6308637" cy="5498353"/>
          </a:xfrm>
          <a:prstGeom prst="rect">
            <a:avLst/>
          </a:prstGeom>
        </p:spPr>
      </p:pic>
    </p:spTree>
    <p:extLst>
      <p:ext uri="{BB962C8B-B14F-4D97-AF65-F5344CB8AC3E}">
        <p14:creationId xmlns:p14="http://schemas.microsoft.com/office/powerpoint/2010/main" val="229303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447"/>
            <a:ext cx="8229600" cy="1143000"/>
          </a:xfrm>
        </p:spPr>
        <p:txBody>
          <a:bodyPr/>
          <a:lstStyle/>
          <a:p>
            <a:r>
              <a:rPr lang="en-US" dirty="0" smtClean="0"/>
              <a:t>Accessing E-Certificate</a:t>
            </a:r>
            <a:endParaRPr lang="en-US" dirty="0"/>
          </a:p>
        </p:txBody>
      </p:sp>
      <p:sp>
        <p:nvSpPr>
          <p:cNvPr id="8" name="Left Arrow 7"/>
          <p:cNvSpPr/>
          <p:nvPr/>
        </p:nvSpPr>
        <p:spPr>
          <a:xfrm>
            <a:off x="4322909" y="5996478"/>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457200" y="1673398"/>
            <a:ext cx="8505371" cy="4930603"/>
            <a:chOff x="457200" y="1673398"/>
            <a:chExt cx="8505371" cy="4930603"/>
          </a:xfrm>
        </p:grpSpPr>
        <p:grpSp>
          <p:nvGrpSpPr>
            <p:cNvPr id="17" name="Group 16"/>
            <p:cNvGrpSpPr/>
            <p:nvPr/>
          </p:nvGrpSpPr>
          <p:grpSpPr>
            <a:xfrm>
              <a:off x="457200" y="1673398"/>
              <a:ext cx="3865709" cy="4930603"/>
              <a:chOff x="457200" y="1673398"/>
              <a:chExt cx="3865709" cy="4930603"/>
            </a:xfrm>
          </p:grpSpPr>
          <p:pic>
            <p:nvPicPr>
              <p:cNvPr id="5" name="Picture 4"/>
              <p:cNvPicPr>
                <a:picLocks noChangeAspect="1"/>
              </p:cNvPicPr>
              <p:nvPr/>
            </p:nvPicPr>
            <p:blipFill>
              <a:blip r:embed="rId3"/>
              <a:stretch>
                <a:fillRect/>
              </a:stretch>
            </p:blipFill>
            <p:spPr>
              <a:xfrm>
                <a:off x="457200" y="1673398"/>
                <a:ext cx="3865709" cy="4930603"/>
              </a:xfrm>
              <a:prstGeom prst="rect">
                <a:avLst/>
              </a:prstGeom>
            </p:spPr>
          </p:pic>
          <p:sp>
            <p:nvSpPr>
              <p:cNvPr id="9" name="Rectangle 8"/>
              <p:cNvSpPr/>
              <p:nvPr/>
            </p:nvSpPr>
            <p:spPr>
              <a:xfrm>
                <a:off x="1415547" y="5364686"/>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20347" y="5259782"/>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20347" y="6022938"/>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15547" y="6106104"/>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579257" y="2287879"/>
              <a:ext cx="4383314" cy="3006871"/>
              <a:chOff x="4579257" y="2287879"/>
              <a:chExt cx="4383314" cy="3006871"/>
            </a:xfrm>
          </p:grpSpPr>
          <p:pic>
            <p:nvPicPr>
              <p:cNvPr id="6" name="Picture 5"/>
              <p:cNvPicPr>
                <a:picLocks noChangeAspect="1"/>
              </p:cNvPicPr>
              <p:nvPr/>
            </p:nvPicPr>
            <p:blipFill>
              <a:blip r:embed="rId4"/>
              <a:stretch>
                <a:fillRect/>
              </a:stretch>
            </p:blipFill>
            <p:spPr>
              <a:xfrm>
                <a:off x="4579257" y="2287879"/>
                <a:ext cx="4383314" cy="3006871"/>
              </a:xfrm>
              <a:prstGeom prst="rect">
                <a:avLst/>
              </a:prstGeom>
            </p:spPr>
          </p:pic>
          <p:sp>
            <p:nvSpPr>
              <p:cNvPr id="13" name="Rectangle 12"/>
              <p:cNvSpPr/>
              <p:nvPr/>
            </p:nvSpPr>
            <p:spPr>
              <a:xfrm>
                <a:off x="4689457" y="3430119"/>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9457" y="3188640"/>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9023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125"/>
            <a:ext cx="8229600" cy="1143000"/>
          </a:xfrm>
        </p:spPr>
        <p:txBody>
          <a:bodyPr>
            <a:normAutofit fontScale="90000"/>
          </a:bodyPr>
          <a:lstStyle/>
          <a:p>
            <a:r>
              <a:rPr lang="en-US" dirty="0" smtClean="0"/>
              <a:t>Most Common Problems:</a:t>
            </a:r>
            <a:br>
              <a:rPr lang="en-US" dirty="0" smtClean="0"/>
            </a:br>
            <a:r>
              <a:rPr lang="en-US" dirty="0" smtClean="0"/>
              <a:t> Student</a:t>
            </a:r>
            <a:br>
              <a:rPr lang="en-US" dirty="0" smtClean="0"/>
            </a:br>
            <a:r>
              <a:rPr lang="en-US" dirty="0" smtClean="0"/>
              <a:t>	</a:t>
            </a:r>
            <a:endParaRPr lang="en-US" dirty="0"/>
          </a:p>
        </p:txBody>
      </p:sp>
      <p:sp>
        <p:nvSpPr>
          <p:cNvPr id="3" name="Content Placeholder 2"/>
          <p:cNvSpPr>
            <a:spLocks noGrp="1"/>
          </p:cNvSpPr>
          <p:nvPr>
            <p:ph idx="1"/>
          </p:nvPr>
        </p:nvSpPr>
        <p:spPr>
          <a:xfrm>
            <a:off x="457200" y="2276322"/>
            <a:ext cx="8229600" cy="4462150"/>
          </a:xfrm>
        </p:spPr>
        <p:txBody>
          <a:bodyPr/>
          <a:lstStyle/>
          <a:p>
            <a:pPr marL="514350" indent="-514350">
              <a:buAutoNum type="arabicPeriod"/>
            </a:pPr>
            <a:r>
              <a:rPr lang="en-US" sz="2400" dirty="0" smtClean="0"/>
              <a:t>Exam </a:t>
            </a:r>
            <a:r>
              <a:rPr lang="en-US" sz="2400" dirty="0"/>
              <a:t>Record </a:t>
            </a:r>
            <a:r>
              <a:rPr lang="en-US" sz="2400" dirty="0" smtClean="0"/>
              <a:t>Merging</a:t>
            </a:r>
          </a:p>
          <a:p>
            <a:pPr lvl="1">
              <a:buFont typeface="Arial"/>
              <a:buChar char="•"/>
            </a:pPr>
            <a:r>
              <a:rPr lang="en-US" dirty="0"/>
              <a:t>This happens when a student has more than one profile on the NRAEF website.</a:t>
            </a:r>
          </a:p>
          <a:p>
            <a:pPr lvl="1">
              <a:buFont typeface="Arial"/>
              <a:buChar char="•"/>
            </a:pPr>
            <a:r>
              <a:rPr lang="en-US" dirty="0"/>
              <a:t>To merge the records:</a:t>
            </a:r>
          </a:p>
          <a:p>
            <a:pPr lvl="2"/>
            <a:r>
              <a:rPr lang="en-US" sz="2000" dirty="0"/>
              <a:t>Email </a:t>
            </a:r>
            <a:r>
              <a:rPr lang="en-US" sz="2000" dirty="0">
                <a:hlinkClick r:id="rId2"/>
              </a:rPr>
              <a:t>servicecenter@restaurant.org</a:t>
            </a:r>
            <a:r>
              <a:rPr lang="en-US" sz="2000" dirty="0"/>
              <a:t> with student name and exam session numbers</a:t>
            </a:r>
          </a:p>
          <a:p>
            <a:pPr lvl="2"/>
            <a:r>
              <a:rPr lang="en-US" sz="2000" dirty="0"/>
              <a:t>Allow adequate time for the merge to </a:t>
            </a:r>
            <a:r>
              <a:rPr lang="en-US" sz="2000" dirty="0" smtClean="0"/>
              <a:t>occur</a:t>
            </a:r>
            <a:endParaRPr lang="en-US" sz="2800" dirty="0" smtClean="0"/>
          </a:p>
          <a:p>
            <a:pPr marL="514350" indent="-514350">
              <a:buAutoNum type="arabicPeriod"/>
            </a:pPr>
            <a:r>
              <a:rPr lang="en-US" sz="2400" dirty="0" smtClean="0"/>
              <a:t>Student has multiple profiles</a:t>
            </a:r>
          </a:p>
          <a:p>
            <a:pPr marL="514350" indent="-514350">
              <a:buAutoNum type="arabicPeriod"/>
            </a:pPr>
            <a:r>
              <a:rPr lang="en-US" sz="2400" dirty="0" smtClean="0"/>
              <a:t>COA has been approved and issued, but E-Certificate won’t load</a:t>
            </a:r>
          </a:p>
          <a:p>
            <a:pPr marL="914400" lvl="1" indent="-514350">
              <a:buFont typeface="Arial"/>
              <a:buChar char="•"/>
            </a:pPr>
            <a:r>
              <a:rPr lang="en-US" sz="1800" dirty="0" smtClean="0"/>
              <a:t>This is a technical error and the Service Center should be contacted.</a:t>
            </a:r>
          </a:p>
          <a:p>
            <a:pPr marL="914400" lvl="1" indent="-514350"/>
            <a:endParaRPr lang="en-US" sz="800" dirty="0" smtClean="0"/>
          </a:p>
          <a:p>
            <a:pPr marL="914400" lvl="1" indent="-514350">
              <a:buAutoNum type="arabicPeriod"/>
            </a:pPr>
            <a:endParaRPr lang="en-US" sz="1800" dirty="0"/>
          </a:p>
          <a:p>
            <a:pPr marL="914400" lvl="1" indent="-514350">
              <a:buAutoNum type="arabicPeriod"/>
            </a:pPr>
            <a:endParaRPr lang="en-US" sz="1800" dirty="0" smtClean="0"/>
          </a:p>
          <a:p>
            <a:pPr marL="914400" lvl="1" indent="-514350">
              <a:buAutoNum type="arabicPeriod"/>
            </a:pPr>
            <a:endParaRPr lang="en-US" sz="1800" dirty="0" smtClean="0"/>
          </a:p>
          <a:p>
            <a:pPr lvl="2"/>
            <a:endParaRPr lang="en-US" sz="1600" dirty="0" smtClean="0"/>
          </a:p>
          <a:p>
            <a:pPr lvl="2"/>
            <a:endParaRPr lang="en-US" sz="1600" dirty="0"/>
          </a:p>
          <a:p>
            <a:pPr lvl="2"/>
            <a:endParaRPr lang="en-US" sz="1600" dirty="0" smtClean="0"/>
          </a:p>
          <a:p>
            <a:pPr lvl="2"/>
            <a:endParaRPr lang="en-US" sz="1600" dirty="0"/>
          </a:p>
        </p:txBody>
      </p:sp>
    </p:spTree>
    <p:extLst>
      <p:ext uri="{BB962C8B-B14F-4D97-AF65-F5344CB8AC3E}">
        <p14:creationId xmlns:p14="http://schemas.microsoft.com/office/powerpoint/2010/main" val="1186618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Educators</a:t>
            </a:r>
            <a:endParaRPr lang="en-US" sz="4800" dirty="0"/>
          </a:p>
        </p:txBody>
      </p:sp>
    </p:spTree>
    <p:extLst>
      <p:ext uri="{BB962C8B-B14F-4D97-AF65-F5344CB8AC3E}">
        <p14:creationId xmlns:p14="http://schemas.microsoft.com/office/powerpoint/2010/main" val="4058060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Responsibilities	</a:t>
            </a:r>
            <a:endParaRPr lang="en-US" dirty="0"/>
          </a:p>
        </p:txBody>
      </p:sp>
      <p:sp>
        <p:nvSpPr>
          <p:cNvPr id="3" name="Content Placeholder 2"/>
          <p:cNvSpPr>
            <a:spLocks noGrp="1"/>
          </p:cNvSpPr>
          <p:nvPr>
            <p:ph idx="1"/>
          </p:nvPr>
        </p:nvSpPr>
        <p:spPr/>
        <p:txBody>
          <a:bodyPr/>
          <a:lstStyle/>
          <a:p>
            <a:pPr marL="0" indent="0">
              <a:buNone/>
            </a:pPr>
            <a:r>
              <a:rPr lang="en-US" sz="2800" dirty="0" smtClean="0"/>
              <a:t>1. Register on the website</a:t>
            </a:r>
          </a:p>
          <a:p>
            <a:pPr marL="0" indent="0">
              <a:buNone/>
            </a:pPr>
            <a:r>
              <a:rPr lang="en-US" sz="2800" dirty="0" smtClean="0"/>
              <a:t>2. Review student documentation of work hours and competencies</a:t>
            </a:r>
          </a:p>
          <a:p>
            <a:pPr marL="0" indent="0">
              <a:buNone/>
            </a:pPr>
            <a:r>
              <a:rPr lang="en-US" sz="2800" dirty="0" smtClean="0"/>
              <a:t>3. Send supporting documentation to Coordinator within agreed upon time frame</a:t>
            </a:r>
          </a:p>
          <a:p>
            <a:pPr marL="0" indent="0">
              <a:buNone/>
            </a:pPr>
            <a:endParaRPr lang="en-US" sz="2800" dirty="0"/>
          </a:p>
          <a:p>
            <a:pPr marL="0" indent="0">
              <a:buNone/>
            </a:pPr>
            <a:r>
              <a:rPr lang="en-US" sz="2800" dirty="0" smtClean="0"/>
              <a:t>Note: Entering student hours not included!</a:t>
            </a:r>
          </a:p>
        </p:txBody>
      </p:sp>
    </p:spTree>
    <p:extLst>
      <p:ext uri="{BB962C8B-B14F-4D97-AF65-F5344CB8AC3E}">
        <p14:creationId xmlns:p14="http://schemas.microsoft.com/office/powerpoint/2010/main" val="72864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20271"/>
            <a:ext cx="9211733" cy="5259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Oval 1"/>
          <p:cNvSpPr/>
          <p:nvPr/>
        </p:nvSpPr>
        <p:spPr>
          <a:xfrm>
            <a:off x="5589431" y="2253803"/>
            <a:ext cx="875763" cy="4121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36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3356" y="1048670"/>
            <a:ext cx="7795335" cy="58093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Oval 3"/>
          <p:cNvSpPr/>
          <p:nvPr/>
        </p:nvSpPr>
        <p:spPr>
          <a:xfrm>
            <a:off x="6164132" y="2216075"/>
            <a:ext cx="1473797" cy="34424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615033" y="3991138"/>
            <a:ext cx="1185134" cy="27682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72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000" y="1507303"/>
            <a:ext cx="8823612" cy="3784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cxnSp>
        <p:nvCxnSpPr>
          <p:cNvPr id="4" name="Straight Connector 3"/>
          <p:cNvCxnSpPr/>
          <p:nvPr/>
        </p:nvCxnSpPr>
        <p:spPr>
          <a:xfrm>
            <a:off x="270456" y="2211029"/>
            <a:ext cx="1365161"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16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8412" y="1085329"/>
            <a:ext cx="4539728" cy="3795410"/>
          </a:xfrm>
          <a:prstGeom prst="rect">
            <a:avLst/>
          </a:prstGeom>
        </p:spPr>
      </p:pic>
      <p:pic>
        <p:nvPicPr>
          <p:cNvPr id="8" name="Picture 7"/>
          <p:cNvPicPr>
            <a:picLocks noChangeAspect="1"/>
          </p:cNvPicPr>
          <p:nvPr/>
        </p:nvPicPr>
        <p:blipFill>
          <a:blip r:embed="rId4"/>
          <a:stretch>
            <a:fillRect/>
          </a:stretch>
        </p:blipFill>
        <p:spPr>
          <a:xfrm>
            <a:off x="4863598" y="1769774"/>
            <a:ext cx="4178757" cy="4672731"/>
          </a:xfrm>
          <a:prstGeom prst="rect">
            <a:avLst/>
          </a:prstGeom>
        </p:spPr>
      </p:pic>
    </p:spTree>
    <p:extLst>
      <p:ext uri="{BB962C8B-B14F-4D97-AF65-F5344CB8AC3E}">
        <p14:creationId xmlns:p14="http://schemas.microsoft.com/office/powerpoint/2010/main" val="3759718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8851"/>
            <a:ext cx="8229600" cy="4470307"/>
          </a:xfrm>
        </p:spPr>
        <p:txBody>
          <a:bodyPr/>
          <a:lstStyle/>
          <a:p>
            <a:r>
              <a:rPr lang="en-US" sz="6500" dirty="0" smtClean="0"/>
              <a:t>COA Training </a:t>
            </a:r>
            <a:r>
              <a:rPr lang="en-US" dirty="0" smtClean="0"/>
              <a:t/>
            </a:r>
            <a:br>
              <a:rPr lang="en-US" dirty="0" smtClean="0"/>
            </a:br>
            <a:r>
              <a:rPr lang="en-US" dirty="0" smtClean="0"/>
              <a:t/>
            </a:r>
            <a:br>
              <a:rPr lang="en-US" dirty="0" smtClean="0"/>
            </a:br>
            <a:r>
              <a:rPr lang="en-US" sz="2500" dirty="0" smtClean="0"/>
              <a:t>Ashley Bennett</a:t>
            </a:r>
            <a:r>
              <a:rPr lang="en-US" sz="2000" dirty="0" smtClean="0"/>
              <a:t/>
            </a:r>
            <a:br>
              <a:rPr lang="en-US" sz="2000" dirty="0" smtClean="0"/>
            </a:br>
            <a:r>
              <a:rPr lang="en-US" sz="2000" b="0" dirty="0" smtClean="0"/>
              <a:t>National Prostart Coordinator  </a:t>
            </a:r>
            <a:br>
              <a:rPr lang="en-US" sz="2000" b="0" dirty="0" smtClean="0"/>
            </a:br>
            <a:r>
              <a:rPr lang="en-US" sz="2000" b="0" dirty="0" smtClean="0"/>
              <a:t>2015 Coordinators Roundtable</a:t>
            </a:r>
            <a:endParaRPr lang="en-US" sz="2000"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875" y="1099782"/>
            <a:ext cx="5269186" cy="57372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Oval 1"/>
          <p:cNvSpPr/>
          <p:nvPr/>
        </p:nvSpPr>
        <p:spPr>
          <a:xfrm>
            <a:off x="1041823" y="3223792"/>
            <a:ext cx="2640806" cy="70213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4739967" y="2268045"/>
            <a:ext cx="1031907" cy="1784006"/>
            <a:chOff x="4739967" y="2268045"/>
            <a:chExt cx="1031907" cy="1784006"/>
          </a:xfrm>
        </p:grpSpPr>
        <p:sp>
          <p:nvSpPr>
            <p:cNvPr id="3" name="Rectangle 2"/>
            <p:cNvSpPr/>
            <p:nvPr/>
          </p:nvSpPr>
          <p:spPr>
            <a:xfrm>
              <a:off x="4748337" y="2268045"/>
              <a:ext cx="986548"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39967" y="2986070"/>
              <a:ext cx="986548" cy="325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39967" y="3621123"/>
              <a:ext cx="1031907"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618668" y="5315808"/>
            <a:ext cx="738050" cy="962279"/>
            <a:chOff x="1618668" y="5315808"/>
            <a:chExt cx="738050" cy="962279"/>
          </a:xfrm>
        </p:grpSpPr>
        <p:sp>
          <p:nvSpPr>
            <p:cNvPr id="9" name="Rectangle 8"/>
            <p:cNvSpPr/>
            <p:nvPr/>
          </p:nvSpPr>
          <p:spPr>
            <a:xfrm>
              <a:off x="1864685" y="6083917"/>
              <a:ext cx="492033"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64685" y="5315808"/>
              <a:ext cx="492033"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18668" y="5419665"/>
              <a:ext cx="597414"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18668" y="6181002"/>
              <a:ext cx="597414"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1232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4925"/>
            <a:ext cx="8229600" cy="1143000"/>
          </a:xfrm>
        </p:spPr>
        <p:txBody>
          <a:bodyPr/>
          <a:lstStyle/>
          <a:p>
            <a:r>
              <a:rPr lang="en-US" dirty="0" smtClean="0"/>
              <a:t>Student Work Experience Checklist</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975" y="2043886"/>
            <a:ext cx="3596469" cy="4462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35" b="50000"/>
          <a:stretch/>
        </p:blipFill>
        <p:spPr bwMode="auto">
          <a:xfrm>
            <a:off x="5222838" y="4373316"/>
            <a:ext cx="3463962" cy="15848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00275"/>
            <a:ext cx="3276600" cy="81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4087906" y="2609850"/>
            <a:ext cx="12048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087906" y="5271247"/>
            <a:ext cx="9681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AutoShape 5" descr="Image result for eyes emoji"/>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8486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798" y="956884"/>
            <a:ext cx="5413884" cy="56900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0" y="1976343"/>
            <a:ext cx="694283" cy="36953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0" y="2460437"/>
            <a:ext cx="694283" cy="36953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96" y="3127411"/>
            <a:ext cx="694283" cy="36953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419395" y="2132915"/>
            <a:ext cx="1202939" cy="1898828"/>
            <a:chOff x="4739967" y="2268045"/>
            <a:chExt cx="1031907" cy="1784006"/>
          </a:xfrm>
        </p:grpSpPr>
        <p:sp>
          <p:nvSpPr>
            <p:cNvPr id="12" name="Rectangle 11"/>
            <p:cNvSpPr/>
            <p:nvPr/>
          </p:nvSpPr>
          <p:spPr>
            <a:xfrm>
              <a:off x="4748337" y="2268045"/>
              <a:ext cx="986548"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39967" y="2986070"/>
              <a:ext cx="986548" cy="325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739967" y="3621123"/>
              <a:ext cx="1031907"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1480562" y="5087043"/>
            <a:ext cx="271663"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480562" y="5877871"/>
            <a:ext cx="271663"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17181" y="5198692"/>
            <a:ext cx="514667"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146953" y="5959373"/>
            <a:ext cx="605271"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121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9844" y="1267012"/>
            <a:ext cx="2822771" cy="28227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 y="4173967"/>
            <a:ext cx="9144000" cy="1077218"/>
          </a:xfrm>
          <a:prstGeom prst="rect">
            <a:avLst/>
          </a:prstGeom>
          <a:noFill/>
        </p:spPr>
        <p:txBody>
          <a:bodyPr wrap="square" rtlCol="0">
            <a:spAutoFit/>
          </a:bodyPr>
          <a:lstStyle/>
          <a:p>
            <a:pPr algn="ctr"/>
            <a:r>
              <a:rPr lang="en-US" sz="3200" dirty="0" smtClean="0">
                <a:latin typeface="Arial"/>
                <a:cs typeface="Arial"/>
              </a:rPr>
              <a:t>Educator Sends Student Documents to State Coordinator for Final Approval</a:t>
            </a:r>
            <a:endParaRPr lang="en-US" sz="3200" dirty="0">
              <a:latin typeface="Arial"/>
              <a:cs typeface="Arial"/>
            </a:endParaRPr>
          </a:p>
        </p:txBody>
      </p:sp>
    </p:spTree>
    <p:extLst>
      <p:ext uri="{BB962C8B-B14F-4D97-AF65-F5344CB8AC3E}">
        <p14:creationId xmlns:p14="http://schemas.microsoft.com/office/powerpoint/2010/main" val="2804556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 Problems:</a:t>
            </a:r>
            <a:br>
              <a:rPr lang="en-US" dirty="0" smtClean="0"/>
            </a:br>
            <a:r>
              <a:rPr lang="en-US" dirty="0" smtClean="0"/>
              <a:t> Educators	</a:t>
            </a:r>
            <a:endParaRPr lang="en-US" dirty="0"/>
          </a:p>
        </p:txBody>
      </p:sp>
      <p:sp>
        <p:nvSpPr>
          <p:cNvPr id="3" name="Content Placeholder 2"/>
          <p:cNvSpPr>
            <a:spLocks noGrp="1"/>
          </p:cNvSpPr>
          <p:nvPr>
            <p:ph idx="1"/>
          </p:nvPr>
        </p:nvSpPr>
        <p:spPr>
          <a:xfrm>
            <a:off x="457200" y="2382340"/>
            <a:ext cx="8229600" cy="4462150"/>
          </a:xfrm>
        </p:spPr>
        <p:txBody>
          <a:bodyPr/>
          <a:lstStyle/>
          <a:p>
            <a:pPr marL="0" indent="0">
              <a:buNone/>
            </a:pPr>
            <a:r>
              <a:rPr lang="en-US" sz="2400" dirty="0" smtClean="0"/>
              <a:t>1. Teacher receives an “Access Denied” message when trying to access COA applications</a:t>
            </a:r>
          </a:p>
          <a:p>
            <a:pPr lvl="1" indent="-342900">
              <a:buFont typeface="Arial"/>
              <a:buChar char="•"/>
            </a:pPr>
            <a:r>
              <a:rPr lang="en-US" dirty="0"/>
              <a:t>This </a:t>
            </a:r>
            <a:r>
              <a:rPr lang="en-US" dirty="0" smtClean="0"/>
              <a:t>likely means </a:t>
            </a:r>
            <a:r>
              <a:rPr lang="en-US" dirty="0"/>
              <a:t>the teacher is registered as a Foundations instructor and not ProStart. The teacher should go to the “Register” page and request ProStart access. This will go to the Coordinator for approval</a:t>
            </a:r>
            <a:r>
              <a:rPr lang="en-US" dirty="0" smtClean="0"/>
              <a:t>. Further IT assistance will be necessary, so contact Ashley for assistance. </a:t>
            </a:r>
          </a:p>
          <a:p>
            <a:pPr marL="0" indent="0">
              <a:buNone/>
            </a:pPr>
            <a:r>
              <a:rPr lang="en-US" sz="2400" dirty="0" smtClean="0"/>
              <a:t>2. The “Approve Competency” button does not appear even though the exams and hours are complete.</a:t>
            </a:r>
          </a:p>
          <a:p>
            <a:pPr lvl="1">
              <a:buFont typeface="Arial"/>
              <a:buChar char="•"/>
            </a:pPr>
            <a:r>
              <a:rPr lang="en-US" dirty="0" smtClean="0"/>
              <a:t>This is a technical error. The teacher should email the Coordinator, who should contact Ashley for assistance.</a:t>
            </a:r>
          </a:p>
          <a:p>
            <a:endParaRPr lang="en-US" sz="1400" dirty="0" smtClean="0"/>
          </a:p>
          <a:p>
            <a:pPr marL="914400" lvl="1" indent="-514350"/>
            <a:endParaRPr lang="en-US" sz="800" dirty="0" smtClean="0"/>
          </a:p>
          <a:p>
            <a:pPr marL="914400" lvl="1" indent="-514350">
              <a:buAutoNum type="arabicPeriod"/>
            </a:pPr>
            <a:endParaRPr lang="en-US" sz="1800" dirty="0"/>
          </a:p>
          <a:p>
            <a:pPr marL="914400" lvl="1" indent="-514350">
              <a:buAutoNum type="arabicPeriod"/>
            </a:pPr>
            <a:endParaRPr lang="en-US" sz="1800" dirty="0" smtClean="0"/>
          </a:p>
          <a:p>
            <a:pPr marL="914400" lvl="1" indent="-514350">
              <a:buAutoNum type="arabicPeriod"/>
            </a:pPr>
            <a:endParaRPr lang="en-US" sz="1800" dirty="0" smtClean="0"/>
          </a:p>
          <a:p>
            <a:pPr lvl="2"/>
            <a:endParaRPr lang="en-US" sz="1600" dirty="0" smtClean="0"/>
          </a:p>
          <a:p>
            <a:pPr lvl="2"/>
            <a:endParaRPr lang="en-US" sz="1600" dirty="0"/>
          </a:p>
          <a:p>
            <a:pPr lvl="2"/>
            <a:endParaRPr lang="en-US" sz="1600" dirty="0" smtClean="0"/>
          </a:p>
          <a:p>
            <a:pPr lvl="2"/>
            <a:endParaRPr lang="en-US" sz="1600" dirty="0"/>
          </a:p>
        </p:txBody>
      </p:sp>
    </p:spTree>
    <p:extLst>
      <p:ext uri="{BB962C8B-B14F-4D97-AF65-F5344CB8AC3E}">
        <p14:creationId xmlns:p14="http://schemas.microsoft.com/office/powerpoint/2010/main" val="2106907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Approval	</a:t>
            </a:r>
            <a:endParaRPr lang="en-US" dirty="0"/>
          </a:p>
        </p:txBody>
      </p:sp>
      <p:sp>
        <p:nvSpPr>
          <p:cNvPr id="3" name="Content Placeholder 2"/>
          <p:cNvSpPr>
            <a:spLocks noGrp="1"/>
          </p:cNvSpPr>
          <p:nvPr>
            <p:ph idx="1"/>
          </p:nvPr>
        </p:nvSpPr>
        <p:spPr/>
        <p:txBody>
          <a:bodyPr/>
          <a:lstStyle/>
          <a:p>
            <a:r>
              <a:rPr lang="en-US" dirty="0" smtClean="0"/>
              <a:t>A COA is mailed to the student address on file. </a:t>
            </a:r>
          </a:p>
          <a:p>
            <a:r>
              <a:rPr lang="en-US" dirty="0" smtClean="0"/>
              <a:t>E-certificates are also available, but only in the student view.</a:t>
            </a:r>
          </a:p>
          <a:p>
            <a:r>
              <a:rPr lang="en-US" dirty="0" smtClean="0"/>
              <a:t>Copies of PDF’s may be requested by the teacher by </a:t>
            </a:r>
            <a:r>
              <a:rPr lang="en-US" smtClean="0"/>
              <a:t>state coordinator. </a:t>
            </a:r>
            <a:endParaRPr lang="en-US" dirty="0"/>
          </a:p>
        </p:txBody>
      </p:sp>
    </p:spTree>
    <p:extLst>
      <p:ext uri="{BB962C8B-B14F-4D97-AF65-F5344CB8AC3E}">
        <p14:creationId xmlns:p14="http://schemas.microsoft.com/office/powerpoint/2010/main" val="3091649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raef-social.png"/>
          <p:cNvPicPr>
            <a:picLocks noChangeAspect="1"/>
          </p:cNvPicPr>
          <p:nvPr/>
        </p:nvPicPr>
        <p:blipFill rotWithShape="1">
          <a:blip r:embed="rId2">
            <a:extLst>
              <a:ext uri="{28A0092B-C50C-407E-A947-70E740481C1C}">
                <a14:useLocalDpi xmlns:a14="http://schemas.microsoft.com/office/drawing/2010/main" val="0"/>
              </a:ext>
            </a:extLst>
          </a:blip>
          <a:srcRect t="22916"/>
          <a:stretch/>
        </p:blipFill>
        <p:spPr>
          <a:xfrm>
            <a:off x="372073" y="5248930"/>
            <a:ext cx="405396" cy="1343738"/>
          </a:xfrm>
          <a:prstGeom prst="rect">
            <a:avLst/>
          </a:prstGeom>
        </p:spPr>
      </p:pic>
      <p:sp>
        <p:nvSpPr>
          <p:cNvPr id="8" name="TextBox 7"/>
          <p:cNvSpPr txBox="1"/>
          <p:nvPr/>
        </p:nvSpPr>
        <p:spPr>
          <a:xfrm>
            <a:off x="793149" y="4862784"/>
            <a:ext cx="31501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ProStart</a:t>
            </a:r>
            <a:endParaRPr lang="en-US" sz="1400" dirty="0">
              <a:solidFill>
                <a:schemeClr val="bg1"/>
              </a:solidFill>
              <a:latin typeface="Arial"/>
              <a:cs typeface="Arial"/>
            </a:endParaRPr>
          </a:p>
        </p:txBody>
      </p:sp>
      <p:sp>
        <p:nvSpPr>
          <p:cNvPr id="9" name="TextBox 8"/>
          <p:cNvSpPr txBox="1"/>
          <p:nvPr/>
        </p:nvSpPr>
        <p:spPr>
          <a:xfrm>
            <a:off x="793149" y="5309520"/>
            <a:ext cx="33025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ProStartProgram</a:t>
            </a:r>
            <a:endParaRPr lang="en-US" sz="1400" dirty="0">
              <a:solidFill>
                <a:schemeClr val="bg1"/>
              </a:solidFill>
              <a:latin typeface="Arial"/>
              <a:cs typeface="Arial"/>
            </a:endParaRPr>
          </a:p>
        </p:txBody>
      </p:sp>
      <p:sp>
        <p:nvSpPr>
          <p:cNvPr id="10" name="TextBox 9"/>
          <p:cNvSpPr txBox="1"/>
          <p:nvPr/>
        </p:nvSpPr>
        <p:spPr>
          <a:xfrm>
            <a:off x="793149" y="6210359"/>
            <a:ext cx="33025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GoProStart</a:t>
            </a:r>
            <a:endParaRPr lang="en-US" sz="1400" dirty="0">
              <a:solidFill>
                <a:schemeClr val="bg1"/>
              </a:solidFill>
              <a:latin typeface="Arial"/>
              <a:cs typeface="Arial"/>
            </a:endParaRPr>
          </a:p>
        </p:txBody>
      </p:sp>
      <p:sp>
        <p:nvSpPr>
          <p:cNvPr id="11" name="TextBox 10"/>
          <p:cNvSpPr txBox="1"/>
          <p:nvPr/>
        </p:nvSpPr>
        <p:spPr>
          <a:xfrm>
            <a:off x="3061116" y="5942582"/>
            <a:ext cx="5625684" cy="386146"/>
          </a:xfrm>
          <a:prstGeom prst="rect">
            <a:avLst/>
          </a:prstGeom>
          <a:noFill/>
        </p:spPr>
        <p:txBody>
          <a:bodyPr wrap="square" rtlCol="0" anchor="ctr" anchorCtr="0">
            <a:noAutofit/>
          </a:bodyPr>
          <a:lstStyle/>
          <a:p>
            <a:pPr algn="r"/>
            <a:r>
              <a:rPr lang="en-US" sz="3500" b="1" dirty="0" err="1" smtClean="0">
                <a:solidFill>
                  <a:schemeClr val="bg1"/>
                </a:solidFill>
                <a:latin typeface="Arial"/>
                <a:cs typeface="Arial"/>
              </a:rPr>
              <a:t>NRAEF.org</a:t>
            </a:r>
            <a:r>
              <a:rPr lang="en-US" sz="3500" b="1" dirty="0" smtClean="0">
                <a:solidFill>
                  <a:schemeClr val="bg1"/>
                </a:solidFill>
                <a:latin typeface="Arial"/>
                <a:cs typeface="Arial"/>
              </a:rPr>
              <a:t>/</a:t>
            </a:r>
            <a:r>
              <a:rPr lang="en-US" sz="3500" b="1" dirty="0" err="1" smtClean="0">
                <a:solidFill>
                  <a:schemeClr val="bg1"/>
                </a:solidFill>
                <a:latin typeface="Arial"/>
                <a:cs typeface="Arial"/>
              </a:rPr>
              <a:t>ProStart</a:t>
            </a:r>
            <a:endParaRPr lang="en-US" sz="3500" b="1" dirty="0">
              <a:solidFill>
                <a:schemeClr val="bg1"/>
              </a:solidFill>
              <a:latin typeface="Arial"/>
              <a:cs typeface="Arial"/>
            </a:endParaRPr>
          </a:p>
        </p:txBody>
      </p:sp>
      <p:sp>
        <p:nvSpPr>
          <p:cNvPr id="12" name="TextBox 11"/>
          <p:cNvSpPr txBox="1"/>
          <p:nvPr/>
        </p:nvSpPr>
        <p:spPr>
          <a:xfrm>
            <a:off x="793149" y="5750139"/>
            <a:ext cx="3302554" cy="386146"/>
          </a:xfrm>
          <a:prstGeom prst="rect">
            <a:avLst/>
          </a:prstGeom>
          <a:noFill/>
        </p:spPr>
        <p:txBody>
          <a:bodyPr wrap="square" rtlCol="0" anchor="ctr" anchorCtr="0">
            <a:noAutofit/>
          </a:bodyPr>
          <a:lstStyle/>
          <a:p>
            <a:r>
              <a:rPr lang="en-US" sz="1400" dirty="0" smtClean="0">
                <a:solidFill>
                  <a:schemeClr val="bg1"/>
                </a:solidFill>
                <a:latin typeface="Arial"/>
                <a:cs typeface="Arial"/>
              </a:rPr>
              <a:t>/</a:t>
            </a:r>
            <a:r>
              <a:rPr lang="en-US" sz="1400" dirty="0" err="1" smtClean="0">
                <a:solidFill>
                  <a:schemeClr val="bg1"/>
                </a:solidFill>
                <a:latin typeface="Arial"/>
                <a:cs typeface="Arial"/>
              </a:rPr>
              <a:t>ProStartProgram</a:t>
            </a:r>
            <a:endParaRPr lang="en-US" sz="1400" dirty="0">
              <a:solidFill>
                <a:schemeClr val="bg1"/>
              </a:solidFill>
              <a:latin typeface="Arial"/>
              <a:cs typeface="Arial"/>
            </a:endParaRPr>
          </a:p>
        </p:txBody>
      </p:sp>
      <p:pic>
        <p:nvPicPr>
          <p:cNvPr id="13" name="Picture 12" descr="social.png"/>
          <p:cNvPicPr>
            <a:picLocks noChangeAspect="1"/>
          </p:cNvPicPr>
          <p:nvPr/>
        </p:nvPicPr>
        <p:blipFill rotWithShape="1">
          <a:blip r:embed="rId3">
            <a:extLst>
              <a:ext uri="{28A0092B-C50C-407E-A947-70E740481C1C}">
                <a14:useLocalDpi xmlns:a14="http://schemas.microsoft.com/office/drawing/2010/main" val="0"/>
              </a:ext>
            </a:extLst>
          </a:blip>
          <a:srcRect b="74787"/>
          <a:stretch/>
        </p:blipFill>
        <p:spPr>
          <a:xfrm>
            <a:off x="391123" y="4865319"/>
            <a:ext cx="373593" cy="392481"/>
          </a:xfrm>
          <a:prstGeom prst="rect">
            <a:avLst/>
          </a:prstGeom>
        </p:spPr>
      </p:pic>
      <p:pic>
        <p:nvPicPr>
          <p:cNvPr id="3" name="Picture 2" descr="ProSt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77" y="520151"/>
            <a:ext cx="7882128" cy="3604760"/>
          </a:xfrm>
          <a:prstGeom prst="rect">
            <a:avLst/>
          </a:prstGeom>
        </p:spPr>
      </p:pic>
    </p:spTree>
    <p:extLst>
      <p:ext uri="{BB962C8B-B14F-4D97-AF65-F5344CB8AC3E}">
        <p14:creationId xmlns:p14="http://schemas.microsoft.com/office/powerpoint/2010/main" val="276607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Three Users of the COA system</a:t>
            </a:r>
            <a:endParaRPr lang="en-US" dirty="0"/>
          </a:p>
        </p:txBody>
      </p:sp>
      <p:sp>
        <p:nvSpPr>
          <p:cNvPr id="3" name="Content Placeholder 2"/>
          <p:cNvSpPr>
            <a:spLocks noGrp="1"/>
          </p:cNvSpPr>
          <p:nvPr>
            <p:ph idx="1"/>
          </p:nvPr>
        </p:nvSpPr>
        <p:spPr/>
        <p:txBody>
          <a:bodyPr/>
          <a:lstStyle/>
          <a:p>
            <a:r>
              <a:rPr lang="en-US" dirty="0" smtClean="0"/>
              <a:t>Students</a:t>
            </a:r>
          </a:p>
          <a:p>
            <a:r>
              <a:rPr lang="en-US" dirty="0" smtClean="0"/>
              <a:t>Teachers </a:t>
            </a:r>
          </a:p>
          <a:p>
            <a:r>
              <a:rPr lang="en-US" dirty="0" smtClean="0"/>
              <a:t>Coordinators</a:t>
            </a:r>
            <a:endParaRPr lang="en-US" dirty="0"/>
          </a:p>
        </p:txBody>
      </p:sp>
    </p:spTree>
    <p:extLst>
      <p:ext uri="{BB962C8B-B14F-4D97-AF65-F5344CB8AC3E}">
        <p14:creationId xmlns:p14="http://schemas.microsoft.com/office/powerpoint/2010/main" val="4174405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2783" y="1023225"/>
            <a:ext cx="4931744" cy="57702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174888" y="1624405"/>
            <a:ext cx="2511911" cy="2862323"/>
          </a:xfrm>
          <a:prstGeom prst="rect">
            <a:avLst/>
          </a:prstGeom>
          <a:noFill/>
        </p:spPr>
        <p:txBody>
          <a:bodyPr wrap="square" rtlCol="0">
            <a:spAutoFit/>
          </a:bodyPr>
          <a:lstStyle/>
          <a:p>
            <a:r>
              <a:rPr lang="en-US" dirty="0" smtClean="0"/>
              <a:t>Students, Teachers and Coordinators all must register on the website.</a:t>
            </a:r>
          </a:p>
          <a:p>
            <a:endParaRPr lang="en-US" dirty="0"/>
          </a:p>
          <a:p>
            <a:r>
              <a:rPr lang="en-US" dirty="0" smtClean="0"/>
              <a:t>Please stress importance of accurate information.</a:t>
            </a:r>
          </a:p>
          <a:p>
            <a:endParaRPr lang="en-US" dirty="0"/>
          </a:p>
          <a:p>
            <a:r>
              <a:rPr lang="en-US" dirty="0" smtClean="0"/>
              <a:t>*Legal Name</a:t>
            </a:r>
            <a:endParaRPr lang="en-US" dirty="0"/>
          </a:p>
        </p:txBody>
      </p:sp>
    </p:spTree>
    <p:extLst>
      <p:ext uri="{BB962C8B-B14F-4D97-AF65-F5344CB8AC3E}">
        <p14:creationId xmlns:p14="http://schemas.microsoft.com/office/powerpoint/2010/main" val="46460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Students</a:t>
            </a:r>
            <a:endParaRPr lang="en-US" sz="4800" dirty="0"/>
          </a:p>
        </p:txBody>
      </p:sp>
    </p:spTree>
    <p:extLst>
      <p:ext uri="{BB962C8B-B14F-4D97-AF65-F5344CB8AC3E}">
        <p14:creationId xmlns:p14="http://schemas.microsoft.com/office/powerpoint/2010/main" val="187181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Responsibilities	</a:t>
            </a:r>
            <a:endParaRPr lang="en-US" dirty="0"/>
          </a:p>
        </p:txBody>
      </p:sp>
      <p:sp>
        <p:nvSpPr>
          <p:cNvPr id="3" name="Content Placeholder 2"/>
          <p:cNvSpPr>
            <a:spLocks noGrp="1"/>
          </p:cNvSpPr>
          <p:nvPr>
            <p:ph idx="1"/>
          </p:nvPr>
        </p:nvSpPr>
        <p:spPr/>
        <p:txBody>
          <a:bodyPr/>
          <a:lstStyle/>
          <a:p>
            <a:pPr marL="0" indent="0">
              <a:buNone/>
            </a:pPr>
            <a:r>
              <a:rPr lang="en-US" dirty="0" smtClean="0"/>
              <a:t>1. Register on the website</a:t>
            </a:r>
          </a:p>
          <a:p>
            <a:pPr marL="0" indent="0">
              <a:buNone/>
            </a:pPr>
            <a:r>
              <a:rPr lang="en-US" dirty="0" smtClean="0"/>
              <a:t>2. Track and enter hours and competencies</a:t>
            </a:r>
          </a:p>
          <a:p>
            <a:pPr marL="0" indent="0">
              <a:buNone/>
            </a:pPr>
            <a:r>
              <a:rPr lang="en-US" dirty="0" smtClean="0"/>
              <a:t>3. Give supporting documentation to teacher for review</a:t>
            </a:r>
          </a:p>
        </p:txBody>
      </p:sp>
    </p:spTree>
    <p:extLst>
      <p:ext uri="{BB962C8B-B14F-4D97-AF65-F5344CB8AC3E}">
        <p14:creationId xmlns:p14="http://schemas.microsoft.com/office/powerpoint/2010/main" val="2149633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233" y="1367366"/>
            <a:ext cx="8698644" cy="4892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3" name="Oval 2"/>
          <p:cNvSpPr/>
          <p:nvPr/>
        </p:nvSpPr>
        <p:spPr>
          <a:xfrm>
            <a:off x="4778061" y="3554569"/>
            <a:ext cx="1700011" cy="4604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537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1075752"/>
            <a:ext cx="6418984" cy="5558129"/>
          </a:xfrm>
          <a:prstGeom prst="rect">
            <a:avLst/>
          </a:prstGeom>
        </p:spPr>
      </p:pic>
    </p:spTree>
    <p:extLst>
      <p:ext uri="{BB962C8B-B14F-4D97-AF65-F5344CB8AC3E}">
        <p14:creationId xmlns:p14="http://schemas.microsoft.com/office/powerpoint/2010/main" val="3140831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826925" y="3699934"/>
            <a:ext cx="82296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2658531" y="2976032"/>
            <a:ext cx="2454496" cy="131235"/>
          </a:xfrm>
          <a:prstGeom prst="line">
            <a:avLst/>
          </a:prstGeom>
        </p:spPr>
        <p:style>
          <a:lnRef idx="2">
            <a:schemeClr val="dk1"/>
          </a:lnRef>
          <a:fillRef idx="0">
            <a:schemeClr val="dk1"/>
          </a:fillRef>
          <a:effectRef idx="1">
            <a:schemeClr val="dk1"/>
          </a:effectRef>
          <a:fontRef idx="minor">
            <a:schemeClr val="tx1"/>
          </a:fontRef>
        </p:style>
      </p:cxn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2" y="1219199"/>
            <a:ext cx="5424875" cy="5503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266" y="1219199"/>
            <a:ext cx="3409422" cy="2815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32156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35104</TotalTime>
  <Words>1215</Words>
  <Application>Microsoft Office PowerPoint</Application>
  <PresentationFormat>On-screen Show (4:3)</PresentationFormat>
  <Paragraphs>126</Paragraphs>
  <Slides>26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COA Training   Ashley Bennett National Prostart Coordinator   2015 Coordinators Roundtable</vt:lpstr>
      <vt:lpstr>Three Users of the COA system</vt:lpstr>
      <vt:lpstr>PowerPoint Presentation</vt:lpstr>
      <vt:lpstr>Students</vt:lpstr>
      <vt:lpstr>Student Responsibilities </vt:lpstr>
      <vt:lpstr>PowerPoint Presentation</vt:lpstr>
      <vt:lpstr>PowerPoint Presentation</vt:lpstr>
      <vt:lpstr>PowerPoint Presentation</vt:lpstr>
      <vt:lpstr>Work Experience Hours</vt:lpstr>
      <vt:lpstr>PowerPoint Presentation</vt:lpstr>
      <vt:lpstr>Accessing E-Certificate</vt:lpstr>
      <vt:lpstr>Most Common Problems:  Student  </vt:lpstr>
      <vt:lpstr>Educators</vt:lpstr>
      <vt:lpstr>Educator Responsibilities </vt:lpstr>
      <vt:lpstr>PowerPoint Presentation</vt:lpstr>
      <vt:lpstr>PowerPoint Presentation</vt:lpstr>
      <vt:lpstr>PowerPoint Presentation</vt:lpstr>
      <vt:lpstr>PowerPoint Presentation</vt:lpstr>
      <vt:lpstr>PowerPoint Presentation</vt:lpstr>
      <vt:lpstr>Student Work Experience Checklist</vt:lpstr>
      <vt:lpstr>PowerPoint Presentation</vt:lpstr>
      <vt:lpstr>PowerPoint Presentation</vt:lpstr>
      <vt:lpstr>Most Common Problems:  Educators </vt:lpstr>
      <vt:lpstr>After Approval </vt:lpstr>
      <vt:lpstr>PowerPoint Presentation</vt:lpstr>
    </vt:vector>
  </TitlesOfParts>
  <Company>National Restaurant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Smith</dc:creator>
  <cp:lastModifiedBy>Carrollton Tech</cp:lastModifiedBy>
  <cp:revision>97</cp:revision>
  <cp:lastPrinted>2015-07-27T15:01:00Z</cp:lastPrinted>
  <dcterms:created xsi:type="dcterms:W3CDTF">2012-06-04T15:46:51Z</dcterms:created>
  <dcterms:modified xsi:type="dcterms:W3CDTF">2017-07-20T16:25:55Z</dcterms:modified>
</cp:coreProperties>
</file>